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0"/>
  </p:notesMasterIdLst>
  <p:sldIdLst>
    <p:sldId id="256" r:id="rId2"/>
    <p:sldId id="265" r:id="rId3"/>
    <p:sldId id="257" r:id="rId4"/>
    <p:sldId id="258" r:id="rId5"/>
    <p:sldId id="259" r:id="rId6"/>
    <p:sldId id="266" r:id="rId7"/>
    <p:sldId id="260" r:id="rId8"/>
    <p:sldId id="261" r:id="rId9"/>
    <p:sldId id="262" r:id="rId10"/>
    <p:sldId id="263" r:id="rId11"/>
    <p:sldId id="264" r:id="rId12"/>
    <p:sldId id="267" r:id="rId13"/>
    <p:sldId id="268" r:id="rId14"/>
    <p:sldId id="269" r:id="rId15"/>
    <p:sldId id="270" r:id="rId16"/>
    <p:sldId id="271" r:id="rId17"/>
    <p:sldId id="272" r:id="rId18"/>
    <p:sldId id="273" r:id="rId19"/>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9" d="100"/>
          <a:sy n="69" d="100"/>
        </p:scale>
        <p:origin x="677"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412609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24297914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2936173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19.png"/><Relationship Id="rId2" Type="http://schemas.openxmlformats.org/officeDocument/2006/relationships/image" Target="../media/image34.png"/><Relationship Id="rId1" Type="http://schemas.openxmlformats.org/officeDocument/2006/relationships/slideLayout" Target="../slideLayouts/slideLayout1.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1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1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 Id="rId9"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4F0FF"/>
          </a:solidFill>
          <a:ln/>
        </p:spPr>
        <p:txBody>
          <a:bodyPr/>
          <a:lstStyle/>
          <a:p>
            <a:endParaRPr lang="en-US"/>
          </a:p>
        </p:txBody>
      </p:sp>
      <p:sp>
        <p:nvSpPr>
          <p:cNvPr id="3" name="Shape 1"/>
          <p:cNvSpPr/>
          <p:nvPr/>
        </p:nvSpPr>
        <p:spPr>
          <a:xfrm>
            <a:off x="0" y="0"/>
            <a:ext cx="14630400" cy="8229600"/>
          </a:xfrm>
          <a:prstGeom prst="rect">
            <a:avLst/>
          </a:prstGeom>
          <a:solidFill>
            <a:srgbClr val="FBFAFF"/>
          </a:solidFill>
          <a:ln/>
        </p:spPr>
        <p:txBody>
          <a:bodyPr/>
          <a:lstStyle/>
          <a:p>
            <a:endParaRPr lang="en-US" dirty="0"/>
          </a:p>
        </p:txBody>
      </p:sp>
      <p:sp>
        <p:nvSpPr>
          <p:cNvPr id="6" name="Text 2"/>
          <p:cNvSpPr/>
          <p:nvPr/>
        </p:nvSpPr>
        <p:spPr>
          <a:xfrm>
            <a:off x="675680" y="1100376"/>
            <a:ext cx="7792641" cy="3330416"/>
          </a:xfrm>
          <a:prstGeom prst="rect">
            <a:avLst/>
          </a:prstGeom>
          <a:noFill/>
          <a:ln/>
        </p:spPr>
        <p:txBody>
          <a:bodyPr wrap="square" rtlCol="0" anchor="t"/>
          <a:lstStyle/>
          <a:p>
            <a:pPr marL="0" indent="0">
              <a:lnSpc>
                <a:spcPts val="6556"/>
              </a:lnSpc>
              <a:buNone/>
            </a:pPr>
            <a:endParaRPr lang="en-US" sz="5245" dirty="0"/>
          </a:p>
        </p:txBody>
      </p:sp>
      <p:sp>
        <p:nvSpPr>
          <p:cNvPr id="7" name="Text 3"/>
          <p:cNvSpPr/>
          <p:nvPr/>
        </p:nvSpPr>
        <p:spPr>
          <a:xfrm>
            <a:off x="675680" y="4720352"/>
            <a:ext cx="7792641" cy="1853803"/>
          </a:xfrm>
          <a:prstGeom prst="rect">
            <a:avLst/>
          </a:prstGeom>
          <a:noFill/>
          <a:ln/>
        </p:spPr>
        <p:txBody>
          <a:bodyPr wrap="square" rtlCol="0" anchor="t"/>
          <a:lstStyle/>
          <a:p>
            <a:pPr marL="0" indent="0">
              <a:lnSpc>
                <a:spcPts val="2432"/>
              </a:lnSpc>
              <a:buNone/>
            </a:pPr>
            <a:endParaRPr lang="en-US" sz="1520" dirty="0"/>
          </a:p>
        </p:txBody>
      </p:sp>
      <p:sp>
        <p:nvSpPr>
          <p:cNvPr id="8" name="Shape 4"/>
          <p:cNvSpPr/>
          <p:nvPr/>
        </p:nvSpPr>
        <p:spPr>
          <a:xfrm>
            <a:off x="675680" y="6805732"/>
            <a:ext cx="308848" cy="308848"/>
          </a:xfrm>
          <a:prstGeom prst="roundRect">
            <a:avLst>
              <a:gd name="adj" fmla="val 29603836"/>
            </a:avLst>
          </a:prstGeom>
          <a:noFill/>
          <a:ln w="7620">
            <a:solidFill>
              <a:srgbClr val="FFFFFF"/>
            </a:solidFill>
            <a:prstDash val="solid"/>
          </a:ln>
        </p:spPr>
        <p:txBody>
          <a:bodyPr/>
          <a:lstStyle/>
          <a:p>
            <a:endParaRPr lang="en-US"/>
          </a:p>
        </p:txBody>
      </p:sp>
      <p:sp>
        <p:nvSpPr>
          <p:cNvPr id="10" name="Text 5"/>
          <p:cNvSpPr/>
          <p:nvPr/>
        </p:nvSpPr>
        <p:spPr>
          <a:xfrm>
            <a:off x="1080968" y="6791325"/>
            <a:ext cx="2032159" cy="337780"/>
          </a:xfrm>
          <a:prstGeom prst="rect">
            <a:avLst/>
          </a:prstGeom>
          <a:noFill/>
          <a:ln/>
        </p:spPr>
        <p:txBody>
          <a:bodyPr wrap="none" rtlCol="0" anchor="t"/>
          <a:lstStyle/>
          <a:p>
            <a:pPr marL="0" indent="0" algn="l">
              <a:lnSpc>
                <a:spcPts val="2661"/>
              </a:lnSpc>
              <a:buNone/>
            </a:pPr>
            <a:endParaRPr lang="en-US" sz="1900" dirty="0"/>
          </a:p>
        </p:txBody>
      </p:sp>
      <p:pic>
        <p:nvPicPr>
          <p:cNvPr id="13" name="Picture 12">
            <a:extLst>
              <a:ext uri="{FF2B5EF4-FFF2-40B4-BE49-F238E27FC236}">
                <a16:creationId xmlns:a16="http://schemas.microsoft.com/office/drawing/2014/main" id="{F3CFE6CA-6768-0CFD-50E2-773EF703DE39}"/>
              </a:ext>
            </a:extLst>
          </p:cNvPr>
          <p:cNvPicPr>
            <a:picLocks noChangeAspect="1"/>
          </p:cNvPicPr>
          <p:nvPr/>
        </p:nvPicPr>
        <p:blipFill>
          <a:blip r:embed="rId3"/>
          <a:stretch>
            <a:fillRect/>
          </a:stretch>
        </p:blipFill>
        <p:spPr>
          <a:xfrm>
            <a:off x="2799171" y="1165956"/>
            <a:ext cx="8185211" cy="5897688"/>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4F0FF"/>
          </a:solidFill>
          <a:ln/>
        </p:spPr>
        <p:txBody>
          <a:bodyPr/>
          <a:lstStyle/>
          <a:p>
            <a:endParaRPr lang="en-US"/>
          </a:p>
        </p:txBody>
      </p:sp>
      <p:sp>
        <p:nvSpPr>
          <p:cNvPr id="3" name="Shape 1"/>
          <p:cNvSpPr/>
          <p:nvPr/>
        </p:nvSpPr>
        <p:spPr>
          <a:xfrm>
            <a:off x="0" y="0"/>
            <a:ext cx="14630400" cy="8229600"/>
          </a:xfrm>
          <a:prstGeom prst="rect">
            <a:avLst/>
          </a:prstGeom>
          <a:solidFill>
            <a:srgbClr val="FBFAFF"/>
          </a:solidFill>
          <a:ln/>
        </p:spPr>
        <p:txBody>
          <a:bodyPr/>
          <a:lstStyle/>
          <a:p>
            <a:endParaRPr lang="en-US"/>
          </a:p>
        </p:txBody>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pic>
        <p:nvPicPr>
          <p:cNvPr id="5" name="Image 1" descr="preencoded.png"/>
          <p:cNvPicPr>
            <a:picLocks noChangeAspect="1"/>
          </p:cNvPicPr>
          <p:nvPr/>
        </p:nvPicPr>
        <p:blipFill>
          <a:blip r:embed="rId4"/>
          <a:stretch>
            <a:fillRect/>
          </a:stretch>
        </p:blipFill>
        <p:spPr>
          <a:xfrm>
            <a:off x="215979" y="1844516"/>
            <a:ext cx="5054322" cy="4540568"/>
          </a:xfrm>
          <a:prstGeom prst="rect">
            <a:avLst/>
          </a:prstGeom>
        </p:spPr>
      </p:pic>
      <p:sp>
        <p:nvSpPr>
          <p:cNvPr id="6" name="Text 2"/>
          <p:cNvSpPr/>
          <p:nvPr/>
        </p:nvSpPr>
        <p:spPr>
          <a:xfrm>
            <a:off x="6091238" y="1388388"/>
            <a:ext cx="4320540" cy="540068"/>
          </a:xfrm>
          <a:prstGeom prst="rect">
            <a:avLst/>
          </a:prstGeom>
          <a:noFill/>
          <a:ln/>
        </p:spPr>
        <p:txBody>
          <a:bodyPr wrap="none" rtlCol="0" anchor="t"/>
          <a:lstStyle/>
          <a:p>
            <a:pPr marL="0" indent="0">
              <a:lnSpc>
                <a:spcPts val="4253"/>
              </a:lnSpc>
              <a:buNone/>
            </a:pPr>
            <a:r>
              <a:rPr lang="en-US" sz="3402" dirty="0">
                <a:solidFill>
                  <a:srgbClr val="5955EB"/>
                </a:solidFill>
                <a:latin typeface="Libre Baskerville" pitchFamily="34" charset="0"/>
                <a:ea typeface="Libre Baskerville" pitchFamily="34" charset="-122"/>
                <a:cs typeface="Libre Baskerville" pitchFamily="34" charset="-120"/>
              </a:rPr>
              <a:t>Workflow</a:t>
            </a:r>
            <a:endParaRPr lang="en-US" sz="3402" dirty="0"/>
          </a:p>
        </p:txBody>
      </p:sp>
      <p:sp>
        <p:nvSpPr>
          <p:cNvPr id="7" name="Shape 3"/>
          <p:cNvSpPr/>
          <p:nvPr/>
        </p:nvSpPr>
        <p:spPr>
          <a:xfrm>
            <a:off x="6091238" y="2187654"/>
            <a:ext cx="7934325" cy="775573"/>
          </a:xfrm>
          <a:prstGeom prst="rect">
            <a:avLst/>
          </a:prstGeom>
          <a:solidFill>
            <a:srgbClr val="DED6FF"/>
          </a:solidFill>
          <a:ln/>
        </p:spPr>
        <p:txBody>
          <a:bodyPr/>
          <a:lstStyle/>
          <a:p>
            <a:endParaRPr lang="en-US"/>
          </a:p>
        </p:txBody>
      </p:sp>
      <p:sp>
        <p:nvSpPr>
          <p:cNvPr id="8" name="Text 4"/>
          <p:cNvSpPr/>
          <p:nvPr/>
        </p:nvSpPr>
        <p:spPr>
          <a:xfrm>
            <a:off x="6263997" y="2298859"/>
            <a:ext cx="3617833" cy="276582"/>
          </a:xfrm>
          <a:prstGeom prst="rect">
            <a:avLst/>
          </a:prstGeom>
          <a:noFill/>
          <a:ln/>
        </p:spPr>
        <p:txBody>
          <a:bodyPr wrap="none" rtlCol="0" anchor="t"/>
          <a:lstStyle/>
          <a:p>
            <a:pPr marL="0" indent="0">
              <a:lnSpc>
                <a:spcPts val="2177"/>
              </a:lnSpc>
              <a:buNone/>
            </a:pPr>
            <a:r>
              <a:rPr lang="en-US" sz="1361" dirty="0">
                <a:solidFill>
                  <a:srgbClr val="49495A"/>
                </a:solidFill>
                <a:latin typeface="Open Sans" pitchFamily="34" charset="0"/>
                <a:ea typeface="Open Sans" pitchFamily="34" charset="-122"/>
                <a:cs typeface="Open Sans" pitchFamily="34" charset="-120"/>
              </a:rPr>
              <a:t>1. Submission</a:t>
            </a:r>
            <a:endParaRPr lang="en-US" sz="1361" dirty="0"/>
          </a:p>
        </p:txBody>
      </p:sp>
      <p:sp>
        <p:nvSpPr>
          <p:cNvPr id="9" name="Text 5"/>
          <p:cNvSpPr/>
          <p:nvPr/>
        </p:nvSpPr>
        <p:spPr>
          <a:xfrm>
            <a:off x="10234970" y="2298859"/>
            <a:ext cx="3617833" cy="553164"/>
          </a:xfrm>
          <a:prstGeom prst="rect">
            <a:avLst/>
          </a:prstGeom>
          <a:noFill/>
          <a:ln/>
        </p:spPr>
        <p:txBody>
          <a:bodyPr wrap="square" rtlCol="0" anchor="t"/>
          <a:lstStyle/>
          <a:p>
            <a:pPr marL="0" indent="0">
              <a:lnSpc>
                <a:spcPts val="2177"/>
              </a:lnSpc>
              <a:buNone/>
            </a:pPr>
            <a:r>
              <a:rPr lang="en-US" sz="1361" dirty="0">
                <a:solidFill>
                  <a:srgbClr val="49495A"/>
                </a:solidFill>
                <a:latin typeface="Open Sans" pitchFamily="34" charset="0"/>
                <a:ea typeface="Open Sans" pitchFamily="34" charset="-122"/>
                <a:cs typeface="Open Sans" pitchFamily="34" charset="-120"/>
              </a:rPr>
              <a:t>Users submit new applications through the application submission module.</a:t>
            </a:r>
            <a:endParaRPr lang="en-US" sz="1361" dirty="0"/>
          </a:p>
        </p:txBody>
      </p:sp>
      <p:sp>
        <p:nvSpPr>
          <p:cNvPr id="10" name="Text 6"/>
          <p:cNvSpPr/>
          <p:nvPr/>
        </p:nvSpPr>
        <p:spPr>
          <a:xfrm>
            <a:off x="6263997" y="3074432"/>
            <a:ext cx="3617833" cy="276582"/>
          </a:xfrm>
          <a:prstGeom prst="rect">
            <a:avLst/>
          </a:prstGeom>
          <a:noFill/>
          <a:ln/>
        </p:spPr>
        <p:txBody>
          <a:bodyPr wrap="none" rtlCol="0" anchor="t"/>
          <a:lstStyle/>
          <a:p>
            <a:pPr marL="0" indent="0">
              <a:lnSpc>
                <a:spcPts val="2177"/>
              </a:lnSpc>
              <a:buNone/>
            </a:pPr>
            <a:r>
              <a:rPr lang="en-US" sz="1361" dirty="0">
                <a:solidFill>
                  <a:srgbClr val="49495A"/>
                </a:solidFill>
                <a:latin typeface="Open Sans" pitchFamily="34" charset="0"/>
                <a:ea typeface="Open Sans" pitchFamily="34" charset="-122"/>
                <a:cs typeface="Open Sans" pitchFamily="34" charset="-120"/>
              </a:rPr>
              <a:t>2. Review</a:t>
            </a:r>
            <a:endParaRPr lang="en-US" sz="1361" dirty="0"/>
          </a:p>
        </p:txBody>
      </p:sp>
      <p:sp>
        <p:nvSpPr>
          <p:cNvPr id="11" name="Text 7"/>
          <p:cNvSpPr/>
          <p:nvPr/>
        </p:nvSpPr>
        <p:spPr>
          <a:xfrm>
            <a:off x="10234970" y="3074432"/>
            <a:ext cx="3617833" cy="553164"/>
          </a:xfrm>
          <a:prstGeom prst="rect">
            <a:avLst/>
          </a:prstGeom>
          <a:noFill/>
          <a:ln/>
        </p:spPr>
        <p:txBody>
          <a:bodyPr wrap="square" rtlCol="0" anchor="t"/>
          <a:lstStyle/>
          <a:p>
            <a:pPr marL="0" indent="0">
              <a:lnSpc>
                <a:spcPts val="2177"/>
              </a:lnSpc>
              <a:buNone/>
            </a:pPr>
            <a:r>
              <a:rPr lang="en-US" sz="1361" dirty="0">
                <a:solidFill>
                  <a:srgbClr val="49495A"/>
                </a:solidFill>
                <a:latin typeface="Open Sans" pitchFamily="34" charset="0"/>
                <a:ea typeface="Open Sans" pitchFamily="34" charset="-122"/>
                <a:cs typeface="Open Sans" pitchFamily="34" charset="-120"/>
              </a:rPr>
              <a:t>Reviewers receive notifications and review the submitted applications.</a:t>
            </a:r>
            <a:endParaRPr lang="en-US" sz="1361" dirty="0"/>
          </a:p>
        </p:txBody>
      </p:sp>
      <p:sp>
        <p:nvSpPr>
          <p:cNvPr id="12" name="Shape 8"/>
          <p:cNvSpPr/>
          <p:nvPr/>
        </p:nvSpPr>
        <p:spPr>
          <a:xfrm>
            <a:off x="6091238" y="3738801"/>
            <a:ext cx="7934325" cy="775573"/>
          </a:xfrm>
          <a:prstGeom prst="rect">
            <a:avLst/>
          </a:prstGeom>
          <a:solidFill>
            <a:srgbClr val="DED6FF"/>
          </a:solidFill>
          <a:ln/>
        </p:spPr>
        <p:txBody>
          <a:bodyPr/>
          <a:lstStyle/>
          <a:p>
            <a:endParaRPr lang="en-US"/>
          </a:p>
        </p:txBody>
      </p:sp>
      <p:sp>
        <p:nvSpPr>
          <p:cNvPr id="13" name="Text 9"/>
          <p:cNvSpPr/>
          <p:nvPr/>
        </p:nvSpPr>
        <p:spPr>
          <a:xfrm>
            <a:off x="6263997" y="3850005"/>
            <a:ext cx="3617833" cy="276582"/>
          </a:xfrm>
          <a:prstGeom prst="rect">
            <a:avLst/>
          </a:prstGeom>
          <a:noFill/>
          <a:ln/>
        </p:spPr>
        <p:txBody>
          <a:bodyPr wrap="none" rtlCol="0" anchor="t"/>
          <a:lstStyle/>
          <a:p>
            <a:pPr marL="0" indent="0">
              <a:lnSpc>
                <a:spcPts val="2177"/>
              </a:lnSpc>
              <a:buNone/>
            </a:pPr>
            <a:r>
              <a:rPr lang="en-US" sz="1361" dirty="0">
                <a:solidFill>
                  <a:srgbClr val="49495A"/>
                </a:solidFill>
                <a:latin typeface="Open Sans" pitchFamily="34" charset="0"/>
                <a:ea typeface="Open Sans" pitchFamily="34" charset="-122"/>
                <a:cs typeface="Open Sans" pitchFamily="34" charset="-120"/>
              </a:rPr>
              <a:t>3. Feedback</a:t>
            </a:r>
            <a:endParaRPr lang="en-US" sz="1361" dirty="0"/>
          </a:p>
        </p:txBody>
      </p:sp>
      <p:sp>
        <p:nvSpPr>
          <p:cNvPr id="14" name="Text 10"/>
          <p:cNvSpPr/>
          <p:nvPr/>
        </p:nvSpPr>
        <p:spPr>
          <a:xfrm>
            <a:off x="10234970" y="3850005"/>
            <a:ext cx="3617833" cy="553164"/>
          </a:xfrm>
          <a:prstGeom prst="rect">
            <a:avLst/>
          </a:prstGeom>
          <a:noFill/>
          <a:ln/>
        </p:spPr>
        <p:txBody>
          <a:bodyPr wrap="square" rtlCol="0" anchor="t"/>
          <a:lstStyle/>
          <a:p>
            <a:pPr marL="0" indent="0">
              <a:lnSpc>
                <a:spcPts val="2177"/>
              </a:lnSpc>
              <a:buNone/>
            </a:pPr>
            <a:r>
              <a:rPr lang="en-US" sz="1361" dirty="0">
                <a:solidFill>
                  <a:srgbClr val="49495A"/>
                </a:solidFill>
                <a:latin typeface="Open Sans" pitchFamily="34" charset="0"/>
                <a:ea typeface="Open Sans" pitchFamily="34" charset="-122"/>
                <a:cs typeface="Open Sans" pitchFamily="34" charset="-120"/>
              </a:rPr>
              <a:t>Reviewers provide feedback and either approve or reject the applications.</a:t>
            </a:r>
            <a:endParaRPr lang="en-US" sz="1361" dirty="0"/>
          </a:p>
        </p:txBody>
      </p:sp>
      <p:sp>
        <p:nvSpPr>
          <p:cNvPr id="15" name="Text 11"/>
          <p:cNvSpPr/>
          <p:nvPr/>
        </p:nvSpPr>
        <p:spPr>
          <a:xfrm>
            <a:off x="6263997" y="4625578"/>
            <a:ext cx="3617833" cy="276582"/>
          </a:xfrm>
          <a:prstGeom prst="rect">
            <a:avLst/>
          </a:prstGeom>
          <a:noFill/>
          <a:ln/>
        </p:spPr>
        <p:txBody>
          <a:bodyPr wrap="none" rtlCol="0" anchor="t"/>
          <a:lstStyle/>
          <a:p>
            <a:pPr marL="0" indent="0">
              <a:lnSpc>
                <a:spcPts val="2177"/>
              </a:lnSpc>
              <a:buNone/>
            </a:pPr>
            <a:r>
              <a:rPr lang="en-US" sz="1361" dirty="0">
                <a:solidFill>
                  <a:srgbClr val="49495A"/>
                </a:solidFill>
                <a:latin typeface="Open Sans" pitchFamily="34" charset="0"/>
                <a:ea typeface="Open Sans" pitchFamily="34" charset="-122"/>
                <a:cs typeface="Open Sans" pitchFamily="34" charset="-120"/>
              </a:rPr>
              <a:t>4. Notification</a:t>
            </a:r>
            <a:endParaRPr lang="en-US" sz="1361" dirty="0"/>
          </a:p>
        </p:txBody>
      </p:sp>
      <p:sp>
        <p:nvSpPr>
          <p:cNvPr id="16" name="Text 12"/>
          <p:cNvSpPr/>
          <p:nvPr/>
        </p:nvSpPr>
        <p:spPr>
          <a:xfrm>
            <a:off x="10234970" y="4625578"/>
            <a:ext cx="3617833" cy="553164"/>
          </a:xfrm>
          <a:prstGeom prst="rect">
            <a:avLst/>
          </a:prstGeom>
          <a:noFill/>
          <a:ln/>
        </p:spPr>
        <p:txBody>
          <a:bodyPr wrap="square" rtlCol="0" anchor="t"/>
          <a:lstStyle/>
          <a:p>
            <a:pPr marL="0" indent="0">
              <a:lnSpc>
                <a:spcPts val="2177"/>
              </a:lnSpc>
              <a:buNone/>
            </a:pPr>
            <a:r>
              <a:rPr lang="en-US" sz="1361" dirty="0">
                <a:solidFill>
                  <a:srgbClr val="49495A"/>
                </a:solidFill>
                <a:latin typeface="Open Sans" pitchFamily="34" charset="0"/>
                <a:ea typeface="Open Sans" pitchFamily="34" charset="-122"/>
                <a:cs typeface="Open Sans" pitchFamily="34" charset="-120"/>
              </a:rPr>
              <a:t>Users receive notifications about the status of their applications.</a:t>
            </a:r>
            <a:endParaRPr lang="en-US" sz="1361" dirty="0"/>
          </a:p>
        </p:txBody>
      </p:sp>
      <p:sp>
        <p:nvSpPr>
          <p:cNvPr id="17" name="Shape 13"/>
          <p:cNvSpPr/>
          <p:nvPr/>
        </p:nvSpPr>
        <p:spPr>
          <a:xfrm>
            <a:off x="6091238" y="5289947"/>
            <a:ext cx="7934325" cy="775573"/>
          </a:xfrm>
          <a:prstGeom prst="rect">
            <a:avLst/>
          </a:prstGeom>
          <a:solidFill>
            <a:srgbClr val="DED6FF"/>
          </a:solidFill>
          <a:ln/>
        </p:spPr>
        <p:txBody>
          <a:bodyPr/>
          <a:lstStyle/>
          <a:p>
            <a:endParaRPr lang="en-US"/>
          </a:p>
        </p:txBody>
      </p:sp>
      <p:sp>
        <p:nvSpPr>
          <p:cNvPr id="18" name="Text 14"/>
          <p:cNvSpPr/>
          <p:nvPr/>
        </p:nvSpPr>
        <p:spPr>
          <a:xfrm>
            <a:off x="6263997" y="5401151"/>
            <a:ext cx="3617833" cy="276582"/>
          </a:xfrm>
          <a:prstGeom prst="rect">
            <a:avLst/>
          </a:prstGeom>
          <a:noFill/>
          <a:ln/>
        </p:spPr>
        <p:txBody>
          <a:bodyPr wrap="none" rtlCol="0" anchor="t"/>
          <a:lstStyle/>
          <a:p>
            <a:pPr marL="0" indent="0">
              <a:lnSpc>
                <a:spcPts val="2177"/>
              </a:lnSpc>
              <a:buNone/>
            </a:pPr>
            <a:r>
              <a:rPr lang="en-US" sz="1361" dirty="0">
                <a:solidFill>
                  <a:srgbClr val="49495A"/>
                </a:solidFill>
                <a:latin typeface="Open Sans" pitchFamily="34" charset="0"/>
                <a:ea typeface="Open Sans" pitchFamily="34" charset="-122"/>
                <a:cs typeface="Open Sans" pitchFamily="34" charset="-120"/>
              </a:rPr>
              <a:t>5. Tracking</a:t>
            </a:r>
            <a:endParaRPr lang="en-US" sz="1361" dirty="0"/>
          </a:p>
        </p:txBody>
      </p:sp>
      <p:sp>
        <p:nvSpPr>
          <p:cNvPr id="19" name="Text 15"/>
          <p:cNvSpPr/>
          <p:nvPr/>
        </p:nvSpPr>
        <p:spPr>
          <a:xfrm>
            <a:off x="10234970" y="5401151"/>
            <a:ext cx="3617833" cy="553164"/>
          </a:xfrm>
          <a:prstGeom prst="rect">
            <a:avLst/>
          </a:prstGeom>
          <a:noFill/>
          <a:ln/>
        </p:spPr>
        <p:txBody>
          <a:bodyPr wrap="square" rtlCol="0" anchor="t"/>
          <a:lstStyle/>
          <a:p>
            <a:pPr marL="0" indent="0">
              <a:lnSpc>
                <a:spcPts val="2177"/>
              </a:lnSpc>
              <a:buNone/>
            </a:pPr>
            <a:r>
              <a:rPr lang="en-US" sz="1361" dirty="0">
                <a:solidFill>
                  <a:srgbClr val="49495A"/>
                </a:solidFill>
                <a:latin typeface="Open Sans" pitchFamily="34" charset="0"/>
                <a:ea typeface="Open Sans" pitchFamily="34" charset="-122"/>
                <a:cs typeface="Open Sans" pitchFamily="34" charset="-120"/>
              </a:rPr>
              <a:t>Users can track the status of their applications through the status module.</a:t>
            </a:r>
            <a:endParaRPr lang="en-US" sz="1361" dirty="0"/>
          </a:p>
        </p:txBody>
      </p:sp>
      <p:sp>
        <p:nvSpPr>
          <p:cNvPr id="20" name="Text 16"/>
          <p:cNvSpPr/>
          <p:nvPr/>
        </p:nvSpPr>
        <p:spPr>
          <a:xfrm>
            <a:off x="6263997" y="6176724"/>
            <a:ext cx="3617833" cy="276582"/>
          </a:xfrm>
          <a:prstGeom prst="rect">
            <a:avLst/>
          </a:prstGeom>
          <a:noFill/>
          <a:ln/>
        </p:spPr>
        <p:txBody>
          <a:bodyPr wrap="none" rtlCol="0" anchor="t"/>
          <a:lstStyle/>
          <a:p>
            <a:pPr marL="0" indent="0">
              <a:lnSpc>
                <a:spcPts val="2177"/>
              </a:lnSpc>
              <a:buNone/>
            </a:pPr>
            <a:r>
              <a:rPr lang="en-US" sz="1361" dirty="0">
                <a:solidFill>
                  <a:srgbClr val="49495A"/>
                </a:solidFill>
                <a:latin typeface="Open Sans" pitchFamily="34" charset="0"/>
                <a:ea typeface="Open Sans" pitchFamily="34" charset="-122"/>
                <a:cs typeface="Open Sans" pitchFamily="34" charset="-120"/>
              </a:rPr>
              <a:t>6. Feedback Submission</a:t>
            </a:r>
            <a:endParaRPr lang="en-US" sz="1361" dirty="0"/>
          </a:p>
        </p:txBody>
      </p:sp>
      <p:sp>
        <p:nvSpPr>
          <p:cNvPr id="21" name="Text 17"/>
          <p:cNvSpPr/>
          <p:nvPr/>
        </p:nvSpPr>
        <p:spPr>
          <a:xfrm>
            <a:off x="10234970" y="6176724"/>
            <a:ext cx="3617833" cy="553164"/>
          </a:xfrm>
          <a:prstGeom prst="rect">
            <a:avLst/>
          </a:prstGeom>
          <a:noFill/>
          <a:ln/>
        </p:spPr>
        <p:txBody>
          <a:bodyPr wrap="square" rtlCol="0" anchor="t"/>
          <a:lstStyle/>
          <a:p>
            <a:pPr marL="0" indent="0">
              <a:lnSpc>
                <a:spcPts val="2177"/>
              </a:lnSpc>
              <a:buNone/>
            </a:pPr>
            <a:r>
              <a:rPr lang="en-US" sz="1361" dirty="0">
                <a:solidFill>
                  <a:srgbClr val="49495A"/>
                </a:solidFill>
                <a:latin typeface="Open Sans" pitchFamily="34" charset="0"/>
                <a:ea typeface="Open Sans" pitchFamily="34" charset="-122"/>
                <a:cs typeface="Open Sans" pitchFamily="34" charset="-120"/>
              </a:rPr>
              <a:t>Users can provide feedback on the process and the seminars they attend.</a:t>
            </a:r>
            <a:endParaRPr lang="en-US" sz="1361"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4F0FF"/>
          </a:solidFill>
          <a:ln/>
        </p:spPr>
        <p:txBody>
          <a:bodyPr/>
          <a:lstStyle/>
          <a:p>
            <a:endParaRPr lang="en-US"/>
          </a:p>
        </p:txBody>
      </p:sp>
      <p:sp>
        <p:nvSpPr>
          <p:cNvPr id="3" name="Shape 1"/>
          <p:cNvSpPr/>
          <p:nvPr/>
        </p:nvSpPr>
        <p:spPr>
          <a:xfrm>
            <a:off x="0" y="0"/>
            <a:ext cx="14630400" cy="8229600"/>
          </a:xfrm>
          <a:prstGeom prst="rect">
            <a:avLst/>
          </a:prstGeom>
          <a:solidFill>
            <a:srgbClr val="FBFAFF"/>
          </a:solidFill>
          <a:ln/>
        </p:spPr>
        <p:txBody>
          <a:bodyPr/>
          <a:lstStyle/>
          <a:p>
            <a:endParaRPr lang="en-US"/>
          </a:p>
        </p:txBody>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pic>
        <p:nvPicPr>
          <p:cNvPr id="5" name="Image 1" descr="preencoded.png"/>
          <p:cNvPicPr>
            <a:picLocks noChangeAspect="1"/>
          </p:cNvPicPr>
          <p:nvPr/>
        </p:nvPicPr>
        <p:blipFill>
          <a:blip r:embed="rId4"/>
          <a:stretch>
            <a:fillRect/>
          </a:stretch>
        </p:blipFill>
        <p:spPr>
          <a:xfrm>
            <a:off x="9359979" y="2429947"/>
            <a:ext cx="5054322" cy="3369588"/>
          </a:xfrm>
          <a:prstGeom prst="rect">
            <a:avLst/>
          </a:prstGeom>
        </p:spPr>
      </p:pic>
      <p:sp>
        <p:nvSpPr>
          <p:cNvPr id="6" name="Text 2"/>
          <p:cNvSpPr/>
          <p:nvPr/>
        </p:nvSpPr>
        <p:spPr>
          <a:xfrm>
            <a:off x="604837" y="484823"/>
            <a:ext cx="5563314" cy="540068"/>
          </a:xfrm>
          <a:prstGeom prst="rect">
            <a:avLst/>
          </a:prstGeom>
          <a:noFill/>
          <a:ln/>
        </p:spPr>
        <p:txBody>
          <a:bodyPr wrap="none" rtlCol="0" anchor="t"/>
          <a:lstStyle/>
          <a:p>
            <a:pPr marL="0" indent="0">
              <a:lnSpc>
                <a:spcPts val="4253"/>
              </a:lnSpc>
              <a:buNone/>
            </a:pPr>
            <a:r>
              <a:rPr lang="en-US" sz="3402" dirty="0">
                <a:solidFill>
                  <a:srgbClr val="5955EB"/>
                </a:solidFill>
                <a:latin typeface="Libre Baskerville" pitchFamily="34" charset="0"/>
                <a:ea typeface="Libre Baskerville" pitchFamily="34" charset="-122"/>
                <a:cs typeface="Libre Baskerville" pitchFamily="34" charset="-120"/>
              </a:rPr>
              <a:t>Challenges and Solutions</a:t>
            </a:r>
            <a:endParaRPr lang="en-US" sz="3402" dirty="0"/>
          </a:p>
        </p:txBody>
      </p:sp>
      <p:pic>
        <p:nvPicPr>
          <p:cNvPr id="7" name="Image 2" descr="preencoded.png"/>
          <p:cNvPicPr>
            <a:picLocks noChangeAspect="1"/>
          </p:cNvPicPr>
          <p:nvPr/>
        </p:nvPicPr>
        <p:blipFill>
          <a:blip r:embed="rId5"/>
          <a:stretch>
            <a:fillRect/>
          </a:stretch>
        </p:blipFill>
        <p:spPr>
          <a:xfrm>
            <a:off x="604837" y="1284089"/>
            <a:ext cx="431959" cy="431959"/>
          </a:xfrm>
          <a:prstGeom prst="rect">
            <a:avLst/>
          </a:prstGeom>
        </p:spPr>
      </p:pic>
      <p:sp>
        <p:nvSpPr>
          <p:cNvPr id="8" name="Text 3"/>
          <p:cNvSpPr/>
          <p:nvPr/>
        </p:nvSpPr>
        <p:spPr>
          <a:xfrm>
            <a:off x="604837" y="1888808"/>
            <a:ext cx="2381250" cy="269915"/>
          </a:xfrm>
          <a:prstGeom prst="rect">
            <a:avLst/>
          </a:prstGeom>
          <a:noFill/>
          <a:ln/>
        </p:spPr>
        <p:txBody>
          <a:bodyPr wrap="none" rtlCol="0" anchor="t"/>
          <a:lstStyle/>
          <a:p>
            <a:pPr marL="0" indent="0" algn="l">
              <a:lnSpc>
                <a:spcPts val="2126"/>
              </a:lnSpc>
              <a:buNone/>
            </a:pPr>
            <a:r>
              <a:rPr lang="en-US" sz="1701" dirty="0">
                <a:solidFill>
                  <a:srgbClr val="5955EB"/>
                </a:solidFill>
                <a:latin typeface="Libre Baskerville" pitchFamily="34" charset="0"/>
                <a:ea typeface="Libre Baskerville" pitchFamily="34" charset="-122"/>
                <a:cs typeface="Libre Baskerville" pitchFamily="34" charset="-120"/>
              </a:rPr>
              <a:t>User Interface Design</a:t>
            </a:r>
            <a:endParaRPr lang="en-US" sz="1701" dirty="0"/>
          </a:p>
        </p:txBody>
      </p:sp>
      <p:sp>
        <p:nvSpPr>
          <p:cNvPr id="9" name="Text 4"/>
          <p:cNvSpPr/>
          <p:nvPr/>
        </p:nvSpPr>
        <p:spPr>
          <a:xfrm>
            <a:off x="604837" y="2262307"/>
            <a:ext cx="7934325" cy="829747"/>
          </a:xfrm>
          <a:prstGeom prst="rect">
            <a:avLst/>
          </a:prstGeom>
          <a:noFill/>
          <a:ln/>
        </p:spPr>
        <p:txBody>
          <a:bodyPr wrap="square" rtlCol="0" anchor="t"/>
          <a:lstStyle/>
          <a:p>
            <a:pPr marL="0" indent="0" algn="l">
              <a:lnSpc>
                <a:spcPts val="2177"/>
              </a:lnSpc>
              <a:buNone/>
            </a:pPr>
            <a:r>
              <a:rPr lang="en-US" sz="1361" dirty="0">
                <a:solidFill>
                  <a:srgbClr val="49495A"/>
                </a:solidFill>
                <a:latin typeface="Open Sans" pitchFamily="34" charset="0"/>
                <a:ea typeface="Open Sans" pitchFamily="34" charset="-122"/>
                <a:cs typeface="Open Sans" pitchFamily="34" charset="-120"/>
              </a:rPr>
              <a:t>Ensuring a user-friendly interface that meets the needs of diverse users can be challenging. Different users may have varying levels of technical proficiency and preferences for interface design.</a:t>
            </a:r>
            <a:endParaRPr lang="en-US" sz="1361" dirty="0"/>
          </a:p>
        </p:txBody>
      </p:sp>
      <p:pic>
        <p:nvPicPr>
          <p:cNvPr id="10" name="Image 3" descr="preencoded.png"/>
          <p:cNvPicPr>
            <a:picLocks noChangeAspect="1"/>
          </p:cNvPicPr>
          <p:nvPr/>
        </p:nvPicPr>
        <p:blipFill>
          <a:blip r:embed="rId6"/>
          <a:stretch>
            <a:fillRect/>
          </a:stretch>
        </p:blipFill>
        <p:spPr>
          <a:xfrm>
            <a:off x="604837" y="3610451"/>
            <a:ext cx="431959" cy="431959"/>
          </a:xfrm>
          <a:prstGeom prst="rect">
            <a:avLst/>
          </a:prstGeom>
        </p:spPr>
      </p:pic>
      <p:sp>
        <p:nvSpPr>
          <p:cNvPr id="11" name="Text 5"/>
          <p:cNvSpPr/>
          <p:nvPr/>
        </p:nvSpPr>
        <p:spPr>
          <a:xfrm>
            <a:off x="604837" y="4215170"/>
            <a:ext cx="2516624" cy="269915"/>
          </a:xfrm>
          <a:prstGeom prst="rect">
            <a:avLst/>
          </a:prstGeom>
          <a:noFill/>
          <a:ln/>
        </p:spPr>
        <p:txBody>
          <a:bodyPr wrap="none" rtlCol="0" anchor="t"/>
          <a:lstStyle/>
          <a:p>
            <a:pPr marL="0" indent="0" algn="l">
              <a:lnSpc>
                <a:spcPts val="2126"/>
              </a:lnSpc>
              <a:buNone/>
            </a:pPr>
            <a:r>
              <a:rPr lang="en-US" sz="1701" dirty="0">
                <a:solidFill>
                  <a:srgbClr val="5955EB"/>
                </a:solidFill>
                <a:latin typeface="Libre Baskerville" pitchFamily="34" charset="0"/>
                <a:ea typeface="Libre Baskerville" pitchFamily="34" charset="-122"/>
                <a:cs typeface="Libre Baskerville" pitchFamily="34" charset="-120"/>
              </a:rPr>
              <a:t>Database Management</a:t>
            </a:r>
            <a:endParaRPr lang="en-US" sz="1701" dirty="0"/>
          </a:p>
        </p:txBody>
      </p:sp>
      <p:sp>
        <p:nvSpPr>
          <p:cNvPr id="12" name="Text 6"/>
          <p:cNvSpPr/>
          <p:nvPr/>
        </p:nvSpPr>
        <p:spPr>
          <a:xfrm>
            <a:off x="604837" y="4588669"/>
            <a:ext cx="7934325" cy="829747"/>
          </a:xfrm>
          <a:prstGeom prst="rect">
            <a:avLst/>
          </a:prstGeom>
          <a:noFill/>
          <a:ln/>
        </p:spPr>
        <p:txBody>
          <a:bodyPr wrap="square" rtlCol="0" anchor="t"/>
          <a:lstStyle/>
          <a:p>
            <a:pPr marL="0" indent="0" algn="l">
              <a:lnSpc>
                <a:spcPts val="2177"/>
              </a:lnSpc>
              <a:buNone/>
            </a:pPr>
            <a:r>
              <a:rPr lang="en-US" sz="1361" dirty="0">
                <a:solidFill>
                  <a:srgbClr val="49495A"/>
                </a:solidFill>
                <a:latin typeface="Open Sans" pitchFamily="34" charset="0"/>
                <a:ea typeface="Open Sans" pitchFamily="34" charset="-122"/>
                <a:cs typeface="Open Sans" pitchFamily="34" charset="-120"/>
              </a:rPr>
              <a:t>Efficiently managing a large volume of data while ensuring data integrity (accuracy and consistency) poses challenges. Performance issues can arise if queries are not optimized or if the database schema is not well-designed.</a:t>
            </a:r>
            <a:endParaRPr lang="en-US" sz="1361" dirty="0"/>
          </a:p>
        </p:txBody>
      </p:sp>
      <p:pic>
        <p:nvPicPr>
          <p:cNvPr id="13" name="Image 4" descr="preencoded.png"/>
          <p:cNvPicPr>
            <a:picLocks noChangeAspect="1"/>
          </p:cNvPicPr>
          <p:nvPr/>
        </p:nvPicPr>
        <p:blipFill>
          <a:blip r:embed="rId7"/>
          <a:stretch>
            <a:fillRect/>
          </a:stretch>
        </p:blipFill>
        <p:spPr>
          <a:xfrm>
            <a:off x="604837" y="5936813"/>
            <a:ext cx="431959" cy="431959"/>
          </a:xfrm>
          <a:prstGeom prst="rect">
            <a:avLst/>
          </a:prstGeom>
        </p:spPr>
      </p:pic>
      <p:sp>
        <p:nvSpPr>
          <p:cNvPr id="14" name="Text 7"/>
          <p:cNvSpPr/>
          <p:nvPr/>
        </p:nvSpPr>
        <p:spPr>
          <a:xfrm>
            <a:off x="604837" y="6541532"/>
            <a:ext cx="2160270" cy="269915"/>
          </a:xfrm>
          <a:prstGeom prst="rect">
            <a:avLst/>
          </a:prstGeom>
          <a:noFill/>
          <a:ln/>
        </p:spPr>
        <p:txBody>
          <a:bodyPr wrap="none" rtlCol="0" anchor="t"/>
          <a:lstStyle/>
          <a:p>
            <a:pPr marL="0" indent="0" algn="l">
              <a:lnSpc>
                <a:spcPts val="2126"/>
              </a:lnSpc>
              <a:buNone/>
            </a:pPr>
            <a:r>
              <a:rPr lang="en-US" sz="1701" dirty="0">
                <a:solidFill>
                  <a:srgbClr val="5955EB"/>
                </a:solidFill>
                <a:latin typeface="Libre Baskerville" pitchFamily="34" charset="0"/>
                <a:ea typeface="Libre Baskerville" pitchFamily="34" charset="-122"/>
                <a:cs typeface="Libre Baskerville" pitchFamily="34" charset="-120"/>
              </a:rPr>
              <a:t>Security</a:t>
            </a:r>
            <a:endParaRPr lang="en-US" sz="1701" dirty="0"/>
          </a:p>
        </p:txBody>
      </p:sp>
      <p:sp>
        <p:nvSpPr>
          <p:cNvPr id="15" name="Text 8"/>
          <p:cNvSpPr/>
          <p:nvPr/>
        </p:nvSpPr>
        <p:spPr>
          <a:xfrm>
            <a:off x="604837" y="6915031"/>
            <a:ext cx="7934325" cy="829747"/>
          </a:xfrm>
          <a:prstGeom prst="rect">
            <a:avLst/>
          </a:prstGeom>
          <a:noFill/>
          <a:ln/>
        </p:spPr>
        <p:txBody>
          <a:bodyPr wrap="square" rtlCol="0" anchor="t"/>
          <a:lstStyle/>
          <a:p>
            <a:pPr marL="0" indent="0" algn="l">
              <a:lnSpc>
                <a:spcPts val="2177"/>
              </a:lnSpc>
              <a:buNone/>
            </a:pPr>
            <a:r>
              <a:rPr lang="en-US" sz="1361" dirty="0">
                <a:solidFill>
                  <a:srgbClr val="49495A"/>
                </a:solidFill>
                <a:latin typeface="Open Sans" pitchFamily="34" charset="0"/>
                <a:ea typeface="Open Sans" pitchFamily="34" charset="-122"/>
                <a:cs typeface="Open Sans" pitchFamily="34" charset="-120"/>
              </a:rPr>
              <a:t>Protecting user data and ensuring secure access to the system are critical. Security threats such as unauthorized access, data breaches, and malware attacks are significant concerns that need to be addressed.</a:t>
            </a:r>
            <a:endParaRPr lang="en-US" sz="1361"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a:extLst>
              <a:ext uri="{FF2B5EF4-FFF2-40B4-BE49-F238E27FC236}">
                <a16:creationId xmlns:a16="http://schemas.microsoft.com/office/drawing/2014/main" id="{8CEE1566-74A7-10A9-5823-6D42E2A6F13E}"/>
              </a:ext>
            </a:extLst>
          </p:cNvPr>
          <p:cNvSpPr/>
          <p:nvPr/>
        </p:nvSpPr>
        <p:spPr>
          <a:xfrm>
            <a:off x="0" y="0"/>
            <a:ext cx="14630400" cy="8229600"/>
          </a:xfrm>
          <a:prstGeom prst="rect">
            <a:avLst/>
          </a:prstGeom>
          <a:solidFill>
            <a:srgbClr val="F4F0FF"/>
          </a:solidFill>
          <a:ln/>
        </p:spPr>
        <p:txBody>
          <a:bodyPr/>
          <a:lstStyle/>
          <a:p>
            <a:endParaRPr lang="en-US"/>
          </a:p>
        </p:txBody>
      </p:sp>
      <p:sp>
        <p:nvSpPr>
          <p:cNvPr id="3" name="Shape 1">
            <a:extLst>
              <a:ext uri="{FF2B5EF4-FFF2-40B4-BE49-F238E27FC236}">
                <a16:creationId xmlns:a16="http://schemas.microsoft.com/office/drawing/2014/main" id="{996902AE-BC89-3172-B543-A56CEDA1C5A2}"/>
              </a:ext>
            </a:extLst>
          </p:cNvPr>
          <p:cNvSpPr/>
          <p:nvPr/>
        </p:nvSpPr>
        <p:spPr>
          <a:xfrm>
            <a:off x="0" y="0"/>
            <a:ext cx="14630400" cy="8229600"/>
          </a:xfrm>
          <a:prstGeom prst="rect">
            <a:avLst/>
          </a:prstGeom>
          <a:solidFill>
            <a:srgbClr val="FBFAFF"/>
          </a:solidFill>
          <a:ln/>
        </p:spPr>
        <p:txBody>
          <a:bodyPr/>
          <a:lstStyle/>
          <a:p>
            <a:endParaRPr lang="en-US"/>
          </a:p>
        </p:txBody>
      </p:sp>
      <p:pic>
        <p:nvPicPr>
          <p:cNvPr id="4" name="Image 0" descr="preencoded.png">
            <a:extLst>
              <a:ext uri="{FF2B5EF4-FFF2-40B4-BE49-F238E27FC236}">
                <a16:creationId xmlns:a16="http://schemas.microsoft.com/office/drawing/2014/main" id="{1F49A3A3-7D46-9183-CF98-7E08E9F2A7FE}"/>
              </a:ext>
            </a:extLst>
          </p:cNvPr>
          <p:cNvPicPr>
            <a:picLocks noChangeAspect="1"/>
          </p:cNvPicPr>
          <p:nvPr/>
        </p:nvPicPr>
        <p:blipFill>
          <a:blip r:embed="rId2"/>
          <a:stretch>
            <a:fillRect/>
          </a:stretch>
        </p:blipFill>
        <p:spPr>
          <a:xfrm>
            <a:off x="9144000" y="0"/>
            <a:ext cx="5486400" cy="8229600"/>
          </a:xfrm>
          <a:prstGeom prst="rect">
            <a:avLst/>
          </a:prstGeom>
        </p:spPr>
      </p:pic>
      <p:pic>
        <p:nvPicPr>
          <p:cNvPr id="5" name="Image 1" descr="preencoded.png">
            <a:extLst>
              <a:ext uri="{FF2B5EF4-FFF2-40B4-BE49-F238E27FC236}">
                <a16:creationId xmlns:a16="http://schemas.microsoft.com/office/drawing/2014/main" id="{7B3FBB05-A13C-E92E-F9B9-79DBAA6E751B}"/>
              </a:ext>
            </a:extLst>
          </p:cNvPr>
          <p:cNvPicPr>
            <a:picLocks noChangeAspect="1"/>
          </p:cNvPicPr>
          <p:nvPr/>
        </p:nvPicPr>
        <p:blipFill>
          <a:blip r:embed="rId3"/>
          <a:stretch>
            <a:fillRect/>
          </a:stretch>
        </p:blipFill>
        <p:spPr>
          <a:xfrm>
            <a:off x="9384387" y="360521"/>
            <a:ext cx="5005626" cy="7508438"/>
          </a:xfrm>
          <a:prstGeom prst="rect">
            <a:avLst/>
          </a:prstGeom>
        </p:spPr>
      </p:pic>
      <p:sp>
        <p:nvSpPr>
          <p:cNvPr id="6" name="Text 2">
            <a:extLst>
              <a:ext uri="{FF2B5EF4-FFF2-40B4-BE49-F238E27FC236}">
                <a16:creationId xmlns:a16="http://schemas.microsoft.com/office/drawing/2014/main" id="{47254982-60C6-DECC-4394-32C238DB61E3}"/>
              </a:ext>
            </a:extLst>
          </p:cNvPr>
          <p:cNvSpPr/>
          <p:nvPr/>
        </p:nvSpPr>
        <p:spPr>
          <a:xfrm>
            <a:off x="673298" y="1144191"/>
            <a:ext cx="4809411" cy="601028"/>
          </a:xfrm>
          <a:prstGeom prst="rect">
            <a:avLst/>
          </a:prstGeom>
          <a:noFill/>
          <a:ln/>
        </p:spPr>
        <p:txBody>
          <a:bodyPr wrap="none" rtlCol="0" anchor="t"/>
          <a:lstStyle/>
          <a:p>
            <a:pPr marL="0" indent="0">
              <a:lnSpc>
                <a:spcPts val="4734"/>
              </a:lnSpc>
              <a:buNone/>
            </a:pPr>
            <a:r>
              <a:rPr lang="en-US" sz="3787" dirty="0">
                <a:solidFill>
                  <a:srgbClr val="5955EB"/>
                </a:solidFill>
                <a:latin typeface="Libre Baskerville" pitchFamily="34" charset="0"/>
                <a:ea typeface="Libre Baskerville" pitchFamily="34" charset="-122"/>
                <a:cs typeface="Libre Baskerville" pitchFamily="34" charset="-120"/>
              </a:rPr>
              <a:t>Solutions</a:t>
            </a:r>
            <a:endParaRPr lang="en-US" sz="3787" dirty="0"/>
          </a:p>
        </p:txBody>
      </p:sp>
      <p:sp>
        <p:nvSpPr>
          <p:cNvPr id="7" name="Shape 3">
            <a:extLst>
              <a:ext uri="{FF2B5EF4-FFF2-40B4-BE49-F238E27FC236}">
                <a16:creationId xmlns:a16="http://schemas.microsoft.com/office/drawing/2014/main" id="{3F670ED6-44BB-E5C6-E8F1-39E959BAF0C1}"/>
              </a:ext>
            </a:extLst>
          </p:cNvPr>
          <p:cNvSpPr/>
          <p:nvPr/>
        </p:nvSpPr>
        <p:spPr>
          <a:xfrm>
            <a:off x="673298" y="2250043"/>
            <a:ext cx="432792" cy="432792"/>
          </a:xfrm>
          <a:prstGeom prst="roundRect">
            <a:avLst>
              <a:gd name="adj" fmla="val 26671"/>
            </a:avLst>
          </a:prstGeom>
          <a:solidFill>
            <a:srgbClr val="DED6FF"/>
          </a:solidFill>
          <a:ln/>
        </p:spPr>
        <p:txBody>
          <a:bodyPr/>
          <a:lstStyle/>
          <a:p>
            <a:endParaRPr lang="en-US"/>
          </a:p>
        </p:txBody>
      </p:sp>
      <p:sp>
        <p:nvSpPr>
          <p:cNvPr id="8" name="Text 4">
            <a:extLst>
              <a:ext uri="{FF2B5EF4-FFF2-40B4-BE49-F238E27FC236}">
                <a16:creationId xmlns:a16="http://schemas.microsoft.com/office/drawing/2014/main" id="{9295E33D-A26C-42BD-DBC1-5BC0F54292DC}"/>
              </a:ext>
            </a:extLst>
          </p:cNvPr>
          <p:cNvSpPr/>
          <p:nvPr/>
        </p:nvSpPr>
        <p:spPr>
          <a:xfrm>
            <a:off x="825341" y="2322076"/>
            <a:ext cx="128707" cy="288608"/>
          </a:xfrm>
          <a:prstGeom prst="rect">
            <a:avLst/>
          </a:prstGeom>
          <a:noFill/>
          <a:ln/>
        </p:spPr>
        <p:txBody>
          <a:bodyPr wrap="none" rtlCol="0" anchor="t"/>
          <a:lstStyle/>
          <a:p>
            <a:pPr marL="0" indent="0" algn="ctr">
              <a:lnSpc>
                <a:spcPts val="2272"/>
              </a:lnSpc>
              <a:buNone/>
            </a:pPr>
            <a:r>
              <a:rPr lang="en-US" sz="2272" dirty="0">
                <a:solidFill>
                  <a:srgbClr val="5955EB"/>
                </a:solidFill>
                <a:latin typeface="Libre Baskerville" pitchFamily="34" charset="0"/>
                <a:ea typeface="Libre Baskerville" pitchFamily="34" charset="-122"/>
                <a:cs typeface="Libre Baskerville" pitchFamily="34" charset="-120"/>
              </a:rPr>
              <a:t>1</a:t>
            </a:r>
            <a:endParaRPr lang="en-US" sz="2272" dirty="0"/>
          </a:p>
        </p:txBody>
      </p:sp>
      <p:sp>
        <p:nvSpPr>
          <p:cNvPr id="9" name="Text 5">
            <a:extLst>
              <a:ext uri="{FF2B5EF4-FFF2-40B4-BE49-F238E27FC236}">
                <a16:creationId xmlns:a16="http://schemas.microsoft.com/office/drawing/2014/main" id="{2DD5530A-CF5F-C75F-133F-D671FA2EC569}"/>
              </a:ext>
            </a:extLst>
          </p:cNvPr>
          <p:cNvSpPr/>
          <p:nvPr/>
        </p:nvSpPr>
        <p:spPr>
          <a:xfrm>
            <a:off x="1298377" y="2250043"/>
            <a:ext cx="2931081" cy="300633"/>
          </a:xfrm>
          <a:prstGeom prst="rect">
            <a:avLst/>
          </a:prstGeom>
          <a:noFill/>
          <a:ln/>
        </p:spPr>
        <p:txBody>
          <a:bodyPr wrap="none" rtlCol="0" anchor="t"/>
          <a:lstStyle/>
          <a:p>
            <a:pPr marL="0" indent="0">
              <a:lnSpc>
                <a:spcPts val="2367"/>
              </a:lnSpc>
              <a:buNone/>
            </a:pPr>
            <a:r>
              <a:rPr lang="en-US" sz="1894" dirty="0">
                <a:solidFill>
                  <a:srgbClr val="5955EB"/>
                </a:solidFill>
                <a:latin typeface="Libre Baskerville" pitchFamily="34" charset="0"/>
                <a:ea typeface="Libre Baskerville" pitchFamily="34" charset="-122"/>
                <a:cs typeface="Libre Baskerville" pitchFamily="34" charset="-120"/>
              </a:rPr>
              <a:t>Iterative Design Process</a:t>
            </a:r>
            <a:endParaRPr lang="en-US" sz="1894" dirty="0"/>
          </a:p>
        </p:txBody>
      </p:sp>
      <p:sp>
        <p:nvSpPr>
          <p:cNvPr id="10" name="Text 6">
            <a:extLst>
              <a:ext uri="{FF2B5EF4-FFF2-40B4-BE49-F238E27FC236}">
                <a16:creationId xmlns:a16="http://schemas.microsoft.com/office/drawing/2014/main" id="{CBDFBCD8-8BA2-040E-1BF1-31180E578822}"/>
              </a:ext>
            </a:extLst>
          </p:cNvPr>
          <p:cNvSpPr/>
          <p:nvPr/>
        </p:nvSpPr>
        <p:spPr>
          <a:xfrm>
            <a:off x="1298377" y="2666048"/>
            <a:ext cx="7172325" cy="923330"/>
          </a:xfrm>
          <a:prstGeom prst="rect">
            <a:avLst/>
          </a:prstGeom>
          <a:noFill/>
          <a:ln/>
        </p:spPr>
        <p:txBody>
          <a:bodyPr wrap="square" rtlCol="0" anchor="t"/>
          <a:lstStyle/>
          <a:p>
            <a:pPr marL="0" indent="0">
              <a:lnSpc>
                <a:spcPts val="2424"/>
              </a:lnSpc>
              <a:buNone/>
            </a:pPr>
            <a:r>
              <a:rPr lang="en-US" sz="1515" dirty="0">
                <a:solidFill>
                  <a:srgbClr val="49495A"/>
                </a:solidFill>
                <a:latin typeface="Open Sans" pitchFamily="34" charset="0"/>
                <a:ea typeface="Open Sans" pitchFamily="34" charset="-122"/>
                <a:cs typeface="Open Sans" pitchFamily="34" charset="-120"/>
              </a:rPr>
              <a:t>Use an iterative design process to continuously improve the user interface based on user feedback. Conduct usability testing and gather user input to refine interface elements, navigation flows, and overall user experience.</a:t>
            </a:r>
            <a:endParaRPr lang="en-US" sz="1515" dirty="0"/>
          </a:p>
        </p:txBody>
      </p:sp>
      <p:sp>
        <p:nvSpPr>
          <p:cNvPr id="11" name="Shape 7">
            <a:extLst>
              <a:ext uri="{FF2B5EF4-FFF2-40B4-BE49-F238E27FC236}">
                <a16:creationId xmlns:a16="http://schemas.microsoft.com/office/drawing/2014/main" id="{EC831888-DD8C-44D0-7767-CA51356FFD2E}"/>
              </a:ext>
            </a:extLst>
          </p:cNvPr>
          <p:cNvSpPr/>
          <p:nvPr/>
        </p:nvSpPr>
        <p:spPr>
          <a:xfrm>
            <a:off x="673298" y="3998000"/>
            <a:ext cx="432792" cy="432792"/>
          </a:xfrm>
          <a:prstGeom prst="roundRect">
            <a:avLst>
              <a:gd name="adj" fmla="val 26671"/>
            </a:avLst>
          </a:prstGeom>
          <a:solidFill>
            <a:srgbClr val="DED6FF"/>
          </a:solidFill>
          <a:ln/>
        </p:spPr>
        <p:txBody>
          <a:bodyPr/>
          <a:lstStyle/>
          <a:p>
            <a:endParaRPr lang="en-US"/>
          </a:p>
        </p:txBody>
      </p:sp>
      <p:sp>
        <p:nvSpPr>
          <p:cNvPr id="12" name="Text 8">
            <a:extLst>
              <a:ext uri="{FF2B5EF4-FFF2-40B4-BE49-F238E27FC236}">
                <a16:creationId xmlns:a16="http://schemas.microsoft.com/office/drawing/2014/main" id="{2D5EAA91-EF06-3448-FCEA-FAD4A623D7A5}"/>
              </a:ext>
            </a:extLst>
          </p:cNvPr>
          <p:cNvSpPr/>
          <p:nvPr/>
        </p:nvSpPr>
        <p:spPr>
          <a:xfrm>
            <a:off x="800814" y="4070033"/>
            <a:ext cx="177760" cy="288608"/>
          </a:xfrm>
          <a:prstGeom prst="rect">
            <a:avLst/>
          </a:prstGeom>
          <a:noFill/>
          <a:ln/>
        </p:spPr>
        <p:txBody>
          <a:bodyPr wrap="none" rtlCol="0" anchor="t"/>
          <a:lstStyle/>
          <a:p>
            <a:pPr marL="0" indent="0" algn="ctr">
              <a:lnSpc>
                <a:spcPts val="2272"/>
              </a:lnSpc>
              <a:buNone/>
            </a:pPr>
            <a:r>
              <a:rPr lang="en-US" sz="2272" dirty="0">
                <a:solidFill>
                  <a:srgbClr val="5955EB"/>
                </a:solidFill>
                <a:latin typeface="Libre Baskerville" pitchFamily="34" charset="0"/>
                <a:ea typeface="Libre Baskerville" pitchFamily="34" charset="-122"/>
                <a:cs typeface="Libre Baskerville" pitchFamily="34" charset="-120"/>
              </a:rPr>
              <a:t>2</a:t>
            </a:r>
            <a:endParaRPr lang="en-US" sz="2272" dirty="0"/>
          </a:p>
        </p:txBody>
      </p:sp>
      <p:sp>
        <p:nvSpPr>
          <p:cNvPr id="13" name="Text 9">
            <a:extLst>
              <a:ext uri="{FF2B5EF4-FFF2-40B4-BE49-F238E27FC236}">
                <a16:creationId xmlns:a16="http://schemas.microsoft.com/office/drawing/2014/main" id="{E3F2CD1F-5B5E-CB69-5EBF-887C86143ABB}"/>
              </a:ext>
            </a:extLst>
          </p:cNvPr>
          <p:cNvSpPr/>
          <p:nvPr/>
        </p:nvSpPr>
        <p:spPr>
          <a:xfrm>
            <a:off x="1298377" y="3998000"/>
            <a:ext cx="2404705" cy="300633"/>
          </a:xfrm>
          <a:prstGeom prst="rect">
            <a:avLst/>
          </a:prstGeom>
          <a:noFill/>
          <a:ln/>
        </p:spPr>
        <p:txBody>
          <a:bodyPr wrap="none" rtlCol="0" anchor="t"/>
          <a:lstStyle/>
          <a:p>
            <a:pPr marL="0" indent="0">
              <a:lnSpc>
                <a:spcPts val="2367"/>
              </a:lnSpc>
              <a:buNone/>
            </a:pPr>
            <a:r>
              <a:rPr lang="en-US" sz="1894" dirty="0">
                <a:solidFill>
                  <a:srgbClr val="5955EB"/>
                </a:solidFill>
                <a:latin typeface="Libre Baskerville" pitchFamily="34" charset="0"/>
                <a:ea typeface="Libre Baskerville" pitchFamily="34" charset="-122"/>
                <a:cs typeface="Libre Baskerville" pitchFamily="34" charset="-120"/>
              </a:rPr>
              <a:t>Optimized Queries</a:t>
            </a:r>
            <a:endParaRPr lang="en-US" sz="1894" dirty="0"/>
          </a:p>
        </p:txBody>
      </p:sp>
      <p:sp>
        <p:nvSpPr>
          <p:cNvPr id="14" name="Text 10">
            <a:extLst>
              <a:ext uri="{FF2B5EF4-FFF2-40B4-BE49-F238E27FC236}">
                <a16:creationId xmlns:a16="http://schemas.microsoft.com/office/drawing/2014/main" id="{FAD727B1-1947-E89B-5643-CEC693E71C58}"/>
              </a:ext>
            </a:extLst>
          </p:cNvPr>
          <p:cNvSpPr/>
          <p:nvPr/>
        </p:nvSpPr>
        <p:spPr>
          <a:xfrm>
            <a:off x="1298377" y="4414004"/>
            <a:ext cx="7172325" cy="615553"/>
          </a:xfrm>
          <a:prstGeom prst="rect">
            <a:avLst/>
          </a:prstGeom>
          <a:noFill/>
          <a:ln/>
        </p:spPr>
        <p:txBody>
          <a:bodyPr wrap="square" rtlCol="0" anchor="t"/>
          <a:lstStyle/>
          <a:p>
            <a:pPr marL="0" indent="0">
              <a:lnSpc>
                <a:spcPts val="2424"/>
              </a:lnSpc>
              <a:buNone/>
            </a:pPr>
            <a:r>
              <a:rPr lang="en-US" sz="1515" dirty="0">
                <a:solidFill>
                  <a:srgbClr val="49495A"/>
                </a:solidFill>
                <a:latin typeface="Open Sans" pitchFamily="34" charset="0"/>
                <a:ea typeface="Open Sans" pitchFamily="34" charset="-122"/>
                <a:cs typeface="Open Sans" pitchFamily="34" charset="-120"/>
              </a:rPr>
              <a:t>Optimize database queries to improve performance and reduce database load. Regularly review and optimize database schema for better efficiency.</a:t>
            </a:r>
            <a:endParaRPr lang="en-US" sz="1515" dirty="0"/>
          </a:p>
        </p:txBody>
      </p:sp>
      <p:sp>
        <p:nvSpPr>
          <p:cNvPr id="15" name="Shape 11">
            <a:extLst>
              <a:ext uri="{FF2B5EF4-FFF2-40B4-BE49-F238E27FC236}">
                <a16:creationId xmlns:a16="http://schemas.microsoft.com/office/drawing/2014/main" id="{8F24F10A-5B9F-12D6-8C95-C538B9AEF3E9}"/>
              </a:ext>
            </a:extLst>
          </p:cNvPr>
          <p:cNvSpPr/>
          <p:nvPr/>
        </p:nvSpPr>
        <p:spPr>
          <a:xfrm>
            <a:off x="673298" y="5438180"/>
            <a:ext cx="432792" cy="432792"/>
          </a:xfrm>
          <a:prstGeom prst="roundRect">
            <a:avLst>
              <a:gd name="adj" fmla="val 26671"/>
            </a:avLst>
          </a:prstGeom>
          <a:solidFill>
            <a:srgbClr val="DED6FF"/>
          </a:solidFill>
          <a:ln/>
        </p:spPr>
        <p:txBody>
          <a:bodyPr/>
          <a:lstStyle/>
          <a:p>
            <a:endParaRPr lang="en-US"/>
          </a:p>
        </p:txBody>
      </p:sp>
      <p:sp>
        <p:nvSpPr>
          <p:cNvPr id="16" name="Text 12">
            <a:extLst>
              <a:ext uri="{FF2B5EF4-FFF2-40B4-BE49-F238E27FC236}">
                <a16:creationId xmlns:a16="http://schemas.microsoft.com/office/drawing/2014/main" id="{35DC1BD1-30FA-008E-F245-79A881A4AB4C}"/>
              </a:ext>
            </a:extLst>
          </p:cNvPr>
          <p:cNvSpPr/>
          <p:nvPr/>
        </p:nvSpPr>
        <p:spPr>
          <a:xfrm>
            <a:off x="800814" y="5510213"/>
            <a:ext cx="177760" cy="288608"/>
          </a:xfrm>
          <a:prstGeom prst="rect">
            <a:avLst/>
          </a:prstGeom>
          <a:noFill/>
          <a:ln/>
        </p:spPr>
        <p:txBody>
          <a:bodyPr wrap="none" rtlCol="0" anchor="t"/>
          <a:lstStyle/>
          <a:p>
            <a:pPr marL="0" indent="0" algn="ctr">
              <a:lnSpc>
                <a:spcPts val="2272"/>
              </a:lnSpc>
              <a:buNone/>
            </a:pPr>
            <a:r>
              <a:rPr lang="en-US" sz="2272" dirty="0">
                <a:solidFill>
                  <a:srgbClr val="5955EB"/>
                </a:solidFill>
                <a:latin typeface="Libre Baskerville" pitchFamily="34" charset="0"/>
                <a:ea typeface="Libre Baskerville" pitchFamily="34" charset="-122"/>
                <a:cs typeface="Libre Baskerville" pitchFamily="34" charset="-120"/>
              </a:rPr>
              <a:t>3</a:t>
            </a:r>
            <a:endParaRPr lang="en-US" sz="2272" dirty="0"/>
          </a:p>
        </p:txBody>
      </p:sp>
      <p:sp>
        <p:nvSpPr>
          <p:cNvPr id="17" name="Text 13">
            <a:extLst>
              <a:ext uri="{FF2B5EF4-FFF2-40B4-BE49-F238E27FC236}">
                <a16:creationId xmlns:a16="http://schemas.microsoft.com/office/drawing/2014/main" id="{CD1F6CA7-EF62-09E1-D5CE-F2EFF0E1613F}"/>
              </a:ext>
            </a:extLst>
          </p:cNvPr>
          <p:cNvSpPr/>
          <p:nvPr/>
        </p:nvSpPr>
        <p:spPr>
          <a:xfrm>
            <a:off x="1298377" y="5438180"/>
            <a:ext cx="2404705" cy="300633"/>
          </a:xfrm>
          <a:prstGeom prst="rect">
            <a:avLst/>
          </a:prstGeom>
          <a:noFill/>
          <a:ln/>
        </p:spPr>
        <p:txBody>
          <a:bodyPr wrap="none" rtlCol="0" anchor="t"/>
          <a:lstStyle/>
          <a:p>
            <a:pPr marL="0" indent="0">
              <a:lnSpc>
                <a:spcPts val="2367"/>
              </a:lnSpc>
              <a:buNone/>
            </a:pPr>
            <a:r>
              <a:rPr lang="en-US" sz="1894" dirty="0">
                <a:solidFill>
                  <a:srgbClr val="5955EB"/>
                </a:solidFill>
                <a:latin typeface="Libre Baskerville" pitchFamily="34" charset="0"/>
                <a:ea typeface="Libre Baskerville" pitchFamily="34" charset="-122"/>
                <a:cs typeface="Libre Baskerville" pitchFamily="34" charset="-120"/>
              </a:rPr>
              <a:t>Security Measures</a:t>
            </a:r>
            <a:endParaRPr lang="en-US" sz="1894" dirty="0"/>
          </a:p>
        </p:txBody>
      </p:sp>
      <p:sp>
        <p:nvSpPr>
          <p:cNvPr id="18" name="Text 14">
            <a:extLst>
              <a:ext uri="{FF2B5EF4-FFF2-40B4-BE49-F238E27FC236}">
                <a16:creationId xmlns:a16="http://schemas.microsoft.com/office/drawing/2014/main" id="{89F1E0A0-963E-CE14-262B-F21EA391332C}"/>
              </a:ext>
            </a:extLst>
          </p:cNvPr>
          <p:cNvSpPr/>
          <p:nvPr/>
        </p:nvSpPr>
        <p:spPr>
          <a:xfrm>
            <a:off x="1298377" y="5854184"/>
            <a:ext cx="7172325" cy="1231106"/>
          </a:xfrm>
          <a:prstGeom prst="rect">
            <a:avLst/>
          </a:prstGeom>
          <a:noFill/>
          <a:ln/>
        </p:spPr>
        <p:txBody>
          <a:bodyPr wrap="square" rtlCol="0" anchor="t"/>
          <a:lstStyle/>
          <a:p>
            <a:pPr marL="0" indent="0">
              <a:lnSpc>
                <a:spcPts val="2424"/>
              </a:lnSpc>
              <a:buNone/>
            </a:pPr>
            <a:r>
              <a:rPr lang="en-US" sz="1515" dirty="0">
                <a:solidFill>
                  <a:srgbClr val="49495A"/>
                </a:solidFill>
                <a:latin typeface="Open Sans" pitchFamily="34" charset="0"/>
                <a:ea typeface="Open Sans" pitchFamily="34" charset="-122"/>
                <a:cs typeface="Open Sans" pitchFamily="34" charset="-120"/>
              </a:rPr>
              <a:t>Implement robust security measures such as data encryption, secure authentication mechanisms (e.g., multi-factor authentication), and role-based access controls (RBAC). Conduct regular security audits and updates to address vulnerabilities and ensure compliance with security standards.</a:t>
            </a:r>
            <a:endParaRPr lang="en-US" sz="1515" dirty="0"/>
          </a:p>
        </p:txBody>
      </p:sp>
    </p:spTree>
    <p:extLst>
      <p:ext uri="{BB962C8B-B14F-4D97-AF65-F5344CB8AC3E}">
        <p14:creationId xmlns:p14="http://schemas.microsoft.com/office/powerpoint/2010/main" val="11262594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a:extLst>
              <a:ext uri="{FF2B5EF4-FFF2-40B4-BE49-F238E27FC236}">
                <a16:creationId xmlns:a16="http://schemas.microsoft.com/office/drawing/2014/main" id="{A7A0ADFE-197D-B718-9467-BC282AFEE2A4}"/>
              </a:ext>
            </a:extLst>
          </p:cNvPr>
          <p:cNvSpPr/>
          <p:nvPr/>
        </p:nvSpPr>
        <p:spPr>
          <a:xfrm>
            <a:off x="0" y="0"/>
            <a:ext cx="14630400" cy="8229600"/>
          </a:xfrm>
          <a:prstGeom prst="rect">
            <a:avLst/>
          </a:prstGeom>
          <a:solidFill>
            <a:srgbClr val="F4F0FF"/>
          </a:solidFill>
          <a:ln/>
        </p:spPr>
        <p:txBody>
          <a:bodyPr/>
          <a:lstStyle/>
          <a:p>
            <a:endParaRPr lang="en-US"/>
          </a:p>
        </p:txBody>
      </p:sp>
      <p:sp>
        <p:nvSpPr>
          <p:cNvPr id="3" name="Shape 1">
            <a:extLst>
              <a:ext uri="{FF2B5EF4-FFF2-40B4-BE49-F238E27FC236}">
                <a16:creationId xmlns:a16="http://schemas.microsoft.com/office/drawing/2014/main" id="{D199C53F-A9A1-5D42-F28C-8F9CC922A90C}"/>
              </a:ext>
            </a:extLst>
          </p:cNvPr>
          <p:cNvSpPr/>
          <p:nvPr/>
        </p:nvSpPr>
        <p:spPr>
          <a:xfrm>
            <a:off x="0" y="0"/>
            <a:ext cx="14630400" cy="8229600"/>
          </a:xfrm>
          <a:prstGeom prst="rect">
            <a:avLst/>
          </a:prstGeom>
          <a:solidFill>
            <a:srgbClr val="FBFAFF"/>
          </a:solidFill>
          <a:ln/>
        </p:spPr>
        <p:txBody>
          <a:bodyPr/>
          <a:lstStyle/>
          <a:p>
            <a:endParaRPr lang="en-US"/>
          </a:p>
        </p:txBody>
      </p:sp>
      <p:pic>
        <p:nvPicPr>
          <p:cNvPr id="4" name="Image 0" descr="preencoded.png">
            <a:extLst>
              <a:ext uri="{FF2B5EF4-FFF2-40B4-BE49-F238E27FC236}">
                <a16:creationId xmlns:a16="http://schemas.microsoft.com/office/drawing/2014/main" id="{E89FA82E-841C-0EDA-69A5-7DB2C529A9A6}"/>
              </a:ext>
            </a:extLst>
          </p:cNvPr>
          <p:cNvPicPr>
            <a:picLocks noChangeAspect="1"/>
          </p:cNvPicPr>
          <p:nvPr/>
        </p:nvPicPr>
        <p:blipFill>
          <a:blip r:embed="rId2"/>
          <a:stretch>
            <a:fillRect/>
          </a:stretch>
        </p:blipFill>
        <p:spPr>
          <a:xfrm>
            <a:off x="9144000" y="0"/>
            <a:ext cx="5486400" cy="8229600"/>
          </a:xfrm>
          <a:prstGeom prst="rect">
            <a:avLst/>
          </a:prstGeom>
        </p:spPr>
      </p:pic>
      <p:pic>
        <p:nvPicPr>
          <p:cNvPr id="5" name="Image 1" descr="preencoded.png">
            <a:extLst>
              <a:ext uri="{FF2B5EF4-FFF2-40B4-BE49-F238E27FC236}">
                <a16:creationId xmlns:a16="http://schemas.microsoft.com/office/drawing/2014/main" id="{6810C1C8-7553-39E6-39D0-9A5FB1350313}"/>
              </a:ext>
            </a:extLst>
          </p:cNvPr>
          <p:cNvPicPr>
            <a:picLocks noChangeAspect="1"/>
          </p:cNvPicPr>
          <p:nvPr/>
        </p:nvPicPr>
        <p:blipFill>
          <a:blip r:embed="rId3"/>
          <a:stretch>
            <a:fillRect/>
          </a:stretch>
        </p:blipFill>
        <p:spPr>
          <a:xfrm>
            <a:off x="9359979" y="2429947"/>
            <a:ext cx="5054322" cy="3369588"/>
          </a:xfrm>
          <a:prstGeom prst="rect">
            <a:avLst/>
          </a:prstGeom>
        </p:spPr>
      </p:pic>
      <p:sp>
        <p:nvSpPr>
          <p:cNvPr id="6" name="Text 2">
            <a:extLst>
              <a:ext uri="{FF2B5EF4-FFF2-40B4-BE49-F238E27FC236}">
                <a16:creationId xmlns:a16="http://schemas.microsoft.com/office/drawing/2014/main" id="{29F20580-703E-D0F7-600F-12E6BFC2C492}"/>
              </a:ext>
            </a:extLst>
          </p:cNvPr>
          <p:cNvSpPr/>
          <p:nvPr/>
        </p:nvSpPr>
        <p:spPr>
          <a:xfrm>
            <a:off x="604837" y="1219200"/>
            <a:ext cx="5572720" cy="540068"/>
          </a:xfrm>
          <a:prstGeom prst="rect">
            <a:avLst/>
          </a:prstGeom>
          <a:noFill/>
          <a:ln/>
        </p:spPr>
        <p:txBody>
          <a:bodyPr wrap="none" rtlCol="0" anchor="t"/>
          <a:lstStyle/>
          <a:p>
            <a:pPr marL="0" indent="0">
              <a:lnSpc>
                <a:spcPts val="4253"/>
              </a:lnSpc>
              <a:buNone/>
            </a:pPr>
            <a:r>
              <a:rPr lang="en-US" sz="3402" dirty="0">
                <a:solidFill>
                  <a:srgbClr val="5955EB"/>
                </a:solidFill>
                <a:latin typeface="Libre Baskerville" pitchFamily="34" charset="0"/>
                <a:ea typeface="Libre Baskerville" pitchFamily="34" charset="-122"/>
                <a:cs typeface="Libre Baskerville" pitchFamily="34" charset="-120"/>
              </a:rPr>
              <a:t>Results and Observations</a:t>
            </a:r>
            <a:endParaRPr lang="en-US" sz="3402" dirty="0"/>
          </a:p>
        </p:txBody>
      </p:sp>
      <p:sp>
        <p:nvSpPr>
          <p:cNvPr id="7" name="Shape 3">
            <a:extLst>
              <a:ext uri="{FF2B5EF4-FFF2-40B4-BE49-F238E27FC236}">
                <a16:creationId xmlns:a16="http://schemas.microsoft.com/office/drawing/2014/main" id="{F78EC4EB-7E67-8649-2262-EC4247C4A15D}"/>
              </a:ext>
            </a:extLst>
          </p:cNvPr>
          <p:cNvSpPr/>
          <p:nvPr/>
        </p:nvSpPr>
        <p:spPr>
          <a:xfrm>
            <a:off x="604837" y="2018467"/>
            <a:ext cx="7934325" cy="1272183"/>
          </a:xfrm>
          <a:prstGeom prst="roundRect">
            <a:avLst>
              <a:gd name="adj" fmla="val 8151"/>
            </a:avLst>
          </a:prstGeom>
          <a:solidFill>
            <a:srgbClr val="DED6FF"/>
          </a:solidFill>
          <a:ln/>
        </p:spPr>
        <p:txBody>
          <a:bodyPr/>
          <a:lstStyle/>
          <a:p>
            <a:endParaRPr lang="en-US"/>
          </a:p>
        </p:txBody>
      </p:sp>
      <p:sp>
        <p:nvSpPr>
          <p:cNvPr id="8" name="Text 4">
            <a:extLst>
              <a:ext uri="{FF2B5EF4-FFF2-40B4-BE49-F238E27FC236}">
                <a16:creationId xmlns:a16="http://schemas.microsoft.com/office/drawing/2014/main" id="{BA4F4EA6-B720-64FF-773E-1085C72C583E}"/>
              </a:ext>
            </a:extLst>
          </p:cNvPr>
          <p:cNvSpPr/>
          <p:nvPr/>
        </p:nvSpPr>
        <p:spPr>
          <a:xfrm>
            <a:off x="777597" y="2191226"/>
            <a:ext cx="2291001" cy="269915"/>
          </a:xfrm>
          <a:prstGeom prst="rect">
            <a:avLst/>
          </a:prstGeom>
          <a:noFill/>
          <a:ln/>
        </p:spPr>
        <p:txBody>
          <a:bodyPr wrap="none" rtlCol="0" anchor="t"/>
          <a:lstStyle/>
          <a:p>
            <a:pPr marL="0" indent="0">
              <a:lnSpc>
                <a:spcPts val="2126"/>
              </a:lnSpc>
              <a:buNone/>
            </a:pPr>
            <a:r>
              <a:rPr lang="en-US" sz="1701" dirty="0">
                <a:solidFill>
                  <a:srgbClr val="5955EB"/>
                </a:solidFill>
                <a:latin typeface="Libre Baskerville" pitchFamily="34" charset="0"/>
                <a:ea typeface="Libre Baskerville" pitchFamily="34" charset="-122"/>
                <a:cs typeface="Libre Baskerville" pitchFamily="34" charset="-120"/>
              </a:rPr>
              <a:t>Improved Efficiency</a:t>
            </a:r>
            <a:endParaRPr lang="en-US" sz="1701" dirty="0"/>
          </a:p>
        </p:txBody>
      </p:sp>
      <p:sp>
        <p:nvSpPr>
          <p:cNvPr id="9" name="Text 5">
            <a:extLst>
              <a:ext uri="{FF2B5EF4-FFF2-40B4-BE49-F238E27FC236}">
                <a16:creationId xmlns:a16="http://schemas.microsoft.com/office/drawing/2014/main" id="{0ED4F5F4-7D9F-9052-D62B-8434E15ACB50}"/>
              </a:ext>
            </a:extLst>
          </p:cNvPr>
          <p:cNvSpPr/>
          <p:nvPr/>
        </p:nvSpPr>
        <p:spPr>
          <a:xfrm>
            <a:off x="777597" y="2564725"/>
            <a:ext cx="7588806" cy="553164"/>
          </a:xfrm>
          <a:prstGeom prst="rect">
            <a:avLst/>
          </a:prstGeom>
          <a:noFill/>
          <a:ln/>
        </p:spPr>
        <p:txBody>
          <a:bodyPr wrap="square" rtlCol="0" anchor="t"/>
          <a:lstStyle/>
          <a:p>
            <a:pPr marL="0" indent="0">
              <a:lnSpc>
                <a:spcPts val="2177"/>
              </a:lnSpc>
              <a:buNone/>
            </a:pPr>
            <a:r>
              <a:rPr lang="en-US" sz="1361" dirty="0">
                <a:solidFill>
                  <a:srgbClr val="49495A"/>
                </a:solidFill>
                <a:latin typeface="Open Sans" pitchFamily="34" charset="0"/>
                <a:ea typeface="Open Sans" pitchFamily="34" charset="-122"/>
                <a:cs typeface="Open Sans" pitchFamily="34" charset="-120"/>
              </a:rPr>
              <a:t>The implementation of Online HRD has streamlined the process of managing seminar applications, reducing the manual effort and time previously required.</a:t>
            </a:r>
            <a:endParaRPr lang="en-US" sz="1361" dirty="0"/>
          </a:p>
        </p:txBody>
      </p:sp>
      <p:sp>
        <p:nvSpPr>
          <p:cNvPr id="10" name="Shape 6">
            <a:extLst>
              <a:ext uri="{FF2B5EF4-FFF2-40B4-BE49-F238E27FC236}">
                <a16:creationId xmlns:a16="http://schemas.microsoft.com/office/drawing/2014/main" id="{9740D987-5AAD-E8F6-CD51-B9EAAE61CA1D}"/>
              </a:ext>
            </a:extLst>
          </p:cNvPr>
          <p:cNvSpPr/>
          <p:nvPr/>
        </p:nvSpPr>
        <p:spPr>
          <a:xfrm>
            <a:off x="604837" y="3463409"/>
            <a:ext cx="7934325" cy="1548765"/>
          </a:xfrm>
          <a:prstGeom prst="roundRect">
            <a:avLst>
              <a:gd name="adj" fmla="val 6695"/>
            </a:avLst>
          </a:prstGeom>
          <a:solidFill>
            <a:srgbClr val="DED6FF"/>
          </a:solidFill>
          <a:ln/>
        </p:spPr>
        <p:txBody>
          <a:bodyPr/>
          <a:lstStyle/>
          <a:p>
            <a:endParaRPr lang="en-US"/>
          </a:p>
        </p:txBody>
      </p:sp>
      <p:sp>
        <p:nvSpPr>
          <p:cNvPr id="11" name="Text 7">
            <a:extLst>
              <a:ext uri="{FF2B5EF4-FFF2-40B4-BE49-F238E27FC236}">
                <a16:creationId xmlns:a16="http://schemas.microsoft.com/office/drawing/2014/main" id="{ECCDFB06-E2DA-CB94-BC2E-AA6068BE9DD9}"/>
              </a:ext>
            </a:extLst>
          </p:cNvPr>
          <p:cNvSpPr/>
          <p:nvPr/>
        </p:nvSpPr>
        <p:spPr>
          <a:xfrm>
            <a:off x="777597" y="3636169"/>
            <a:ext cx="2684026" cy="269915"/>
          </a:xfrm>
          <a:prstGeom prst="rect">
            <a:avLst/>
          </a:prstGeom>
          <a:noFill/>
          <a:ln/>
        </p:spPr>
        <p:txBody>
          <a:bodyPr wrap="none" rtlCol="0" anchor="t"/>
          <a:lstStyle/>
          <a:p>
            <a:pPr marL="0" indent="0">
              <a:lnSpc>
                <a:spcPts val="2126"/>
              </a:lnSpc>
              <a:buNone/>
            </a:pPr>
            <a:r>
              <a:rPr lang="en-US" sz="1701" dirty="0">
                <a:solidFill>
                  <a:srgbClr val="5955EB"/>
                </a:solidFill>
                <a:latin typeface="Libre Baskerville" pitchFamily="34" charset="0"/>
                <a:ea typeface="Libre Baskerville" pitchFamily="34" charset="-122"/>
                <a:cs typeface="Libre Baskerville" pitchFamily="34" charset="-120"/>
              </a:rPr>
              <a:t>Enhanced Transparency</a:t>
            </a:r>
            <a:endParaRPr lang="en-US" sz="1701" dirty="0"/>
          </a:p>
        </p:txBody>
      </p:sp>
      <p:sp>
        <p:nvSpPr>
          <p:cNvPr id="12" name="Text 8">
            <a:extLst>
              <a:ext uri="{FF2B5EF4-FFF2-40B4-BE49-F238E27FC236}">
                <a16:creationId xmlns:a16="http://schemas.microsoft.com/office/drawing/2014/main" id="{7AC3EE70-43B3-8701-5749-95BFADD1A014}"/>
              </a:ext>
            </a:extLst>
          </p:cNvPr>
          <p:cNvSpPr/>
          <p:nvPr/>
        </p:nvSpPr>
        <p:spPr>
          <a:xfrm>
            <a:off x="777597" y="4009668"/>
            <a:ext cx="7588806" cy="829747"/>
          </a:xfrm>
          <a:prstGeom prst="rect">
            <a:avLst/>
          </a:prstGeom>
          <a:noFill/>
          <a:ln/>
        </p:spPr>
        <p:txBody>
          <a:bodyPr wrap="square" rtlCol="0" anchor="t"/>
          <a:lstStyle/>
          <a:p>
            <a:pPr marL="0" indent="0">
              <a:lnSpc>
                <a:spcPts val="2177"/>
              </a:lnSpc>
              <a:buNone/>
            </a:pPr>
            <a:r>
              <a:rPr lang="en-US" sz="1361" dirty="0">
                <a:solidFill>
                  <a:srgbClr val="49495A"/>
                </a:solidFill>
                <a:latin typeface="Open Sans" pitchFamily="34" charset="0"/>
                <a:ea typeface="Open Sans" pitchFamily="34" charset="-122"/>
                <a:cs typeface="Open Sans" pitchFamily="34" charset="-120"/>
              </a:rPr>
              <a:t>Users have noted a significant improvement in transparency throughout the application process. With the introduction of a user-friendly dashboard, employees can now easily submit their applications and track the progress in real-time.</a:t>
            </a:r>
            <a:endParaRPr lang="en-US" sz="1361" dirty="0"/>
          </a:p>
        </p:txBody>
      </p:sp>
      <p:sp>
        <p:nvSpPr>
          <p:cNvPr id="13" name="Shape 9">
            <a:extLst>
              <a:ext uri="{FF2B5EF4-FFF2-40B4-BE49-F238E27FC236}">
                <a16:creationId xmlns:a16="http://schemas.microsoft.com/office/drawing/2014/main" id="{59BAF601-EB8D-452A-8F43-C8893452B937}"/>
              </a:ext>
            </a:extLst>
          </p:cNvPr>
          <p:cNvSpPr/>
          <p:nvPr/>
        </p:nvSpPr>
        <p:spPr>
          <a:xfrm>
            <a:off x="604837" y="5184934"/>
            <a:ext cx="7934325" cy="1825347"/>
          </a:xfrm>
          <a:prstGeom prst="roundRect">
            <a:avLst>
              <a:gd name="adj" fmla="val 5681"/>
            </a:avLst>
          </a:prstGeom>
          <a:solidFill>
            <a:srgbClr val="DED6FF"/>
          </a:solidFill>
          <a:ln/>
        </p:spPr>
        <p:txBody>
          <a:bodyPr/>
          <a:lstStyle/>
          <a:p>
            <a:endParaRPr lang="en-US"/>
          </a:p>
        </p:txBody>
      </p:sp>
      <p:sp>
        <p:nvSpPr>
          <p:cNvPr id="14" name="Text 10">
            <a:extLst>
              <a:ext uri="{FF2B5EF4-FFF2-40B4-BE49-F238E27FC236}">
                <a16:creationId xmlns:a16="http://schemas.microsoft.com/office/drawing/2014/main" id="{37DED612-3A74-719D-AB7C-08CF715D6CDB}"/>
              </a:ext>
            </a:extLst>
          </p:cNvPr>
          <p:cNvSpPr/>
          <p:nvPr/>
        </p:nvSpPr>
        <p:spPr>
          <a:xfrm>
            <a:off x="777597" y="5357693"/>
            <a:ext cx="2160270" cy="269915"/>
          </a:xfrm>
          <a:prstGeom prst="rect">
            <a:avLst/>
          </a:prstGeom>
          <a:noFill/>
          <a:ln/>
        </p:spPr>
        <p:txBody>
          <a:bodyPr wrap="none" rtlCol="0" anchor="t"/>
          <a:lstStyle/>
          <a:p>
            <a:pPr marL="0" indent="0">
              <a:lnSpc>
                <a:spcPts val="2126"/>
              </a:lnSpc>
              <a:buNone/>
            </a:pPr>
            <a:r>
              <a:rPr lang="en-US" sz="1701" dirty="0">
                <a:solidFill>
                  <a:srgbClr val="5955EB"/>
                </a:solidFill>
                <a:latin typeface="Libre Baskerville" pitchFamily="34" charset="0"/>
                <a:ea typeface="Libre Baskerville" pitchFamily="34" charset="-122"/>
                <a:cs typeface="Libre Baskerville" pitchFamily="34" charset="-120"/>
              </a:rPr>
              <a:t>Positive Feedback</a:t>
            </a:r>
            <a:endParaRPr lang="en-US" sz="1701" dirty="0"/>
          </a:p>
        </p:txBody>
      </p:sp>
      <p:sp>
        <p:nvSpPr>
          <p:cNvPr id="15" name="Text 11">
            <a:extLst>
              <a:ext uri="{FF2B5EF4-FFF2-40B4-BE49-F238E27FC236}">
                <a16:creationId xmlns:a16="http://schemas.microsoft.com/office/drawing/2014/main" id="{ABD62B44-11E8-CCC2-6B46-E21735504676}"/>
              </a:ext>
            </a:extLst>
          </p:cNvPr>
          <p:cNvSpPr/>
          <p:nvPr/>
        </p:nvSpPr>
        <p:spPr>
          <a:xfrm>
            <a:off x="777597" y="5731193"/>
            <a:ext cx="7588806" cy="1106329"/>
          </a:xfrm>
          <a:prstGeom prst="rect">
            <a:avLst/>
          </a:prstGeom>
          <a:noFill/>
          <a:ln/>
        </p:spPr>
        <p:txBody>
          <a:bodyPr wrap="square" rtlCol="0" anchor="t"/>
          <a:lstStyle/>
          <a:p>
            <a:pPr marL="0" indent="0">
              <a:lnSpc>
                <a:spcPts val="2177"/>
              </a:lnSpc>
              <a:buNone/>
            </a:pPr>
            <a:r>
              <a:rPr lang="en-US" sz="1361" dirty="0">
                <a:solidFill>
                  <a:srgbClr val="49495A"/>
                </a:solidFill>
                <a:latin typeface="Open Sans" pitchFamily="34" charset="0"/>
                <a:ea typeface="Open Sans" pitchFamily="34" charset="-122"/>
                <a:cs typeface="Open Sans" pitchFamily="34" charset="-120"/>
              </a:rPr>
              <a:t>Feedback from users has been overwhelmingly positive, particularly regarding the system's user interface and efficiency. Employees appreciate the intuitive design of the application submission form and dashboard, which simplifies the process of submitting seminar applications.</a:t>
            </a:r>
            <a:endParaRPr lang="en-US" sz="1361" dirty="0"/>
          </a:p>
        </p:txBody>
      </p:sp>
    </p:spTree>
    <p:extLst>
      <p:ext uri="{BB962C8B-B14F-4D97-AF65-F5344CB8AC3E}">
        <p14:creationId xmlns:p14="http://schemas.microsoft.com/office/powerpoint/2010/main" val="12810994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a:extLst>
              <a:ext uri="{FF2B5EF4-FFF2-40B4-BE49-F238E27FC236}">
                <a16:creationId xmlns:a16="http://schemas.microsoft.com/office/drawing/2014/main" id="{671232BD-23E3-1C41-F5B8-31CAFF06C8F7}"/>
              </a:ext>
            </a:extLst>
          </p:cNvPr>
          <p:cNvSpPr/>
          <p:nvPr/>
        </p:nvSpPr>
        <p:spPr>
          <a:xfrm>
            <a:off x="0" y="0"/>
            <a:ext cx="14630400" cy="8229600"/>
          </a:xfrm>
          <a:prstGeom prst="rect">
            <a:avLst/>
          </a:prstGeom>
          <a:solidFill>
            <a:srgbClr val="F4F0FF"/>
          </a:solidFill>
          <a:ln/>
        </p:spPr>
        <p:txBody>
          <a:bodyPr/>
          <a:lstStyle/>
          <a:p>
            <a:endParaRPr lang="en-US"/>
          </a:p>
        </p:txBody>
      </p:sp>
      <p:sp>
        <p:nvSpPr>
          <p:cNvPr id="3" name="Shape 1">
            <a:extLst>
              <a:ext uri="{FF2B5EF4-FFF2-40B4-BE49-F238E27FC236}">
                <a16:creationId xmlns:a16="http://schemas.microsoft.com/office/drawing/2014/main" id="{D8B8B5A8-9040-C688-0322-0999E90E3A99}"/>
              </a:ext>
            </a:extLst>
          </p:cNvPr>
          <p:cNvSpPr/>
          <p:nvPr/>
        </p:nvSpPr>
        <p:spPr>
          <a:xfrm>
            <a:off x="0" y="0"/>
            <a:ext cx="14630400" cy="8229600"/>
          </a:xfrm>
          <a:prstGeom prst="rect">
            <a:avLst/>
          </a:prstGeom>
          <a:solidFill>
            <a:srgbClr val="FBFAFF"/>
          </a:solidFill>
          <a:ln/>
        </p:spPr>
        <p:txBody>
          <a:bodyPr/>
          <a:lstStyle/>
          <a:p>
            <a:endParaRPr lang="en-US"/>
          </a:p>
        </p:txBody>
      </p:sp>
      <p:pic>
        <p:nvPicPr>
          <p:cNvPr id="4" name="Image 0" descr="preencoded.png">
            <a:extLst>
              <a:ext uri="{FF2B5EF4-FFF2-40B4-BE49-F238E27FC236}">
                <a16:creationId xmlns:a16="http://schemas.microsoft.com/office/drawing/2014/main" id="{85DB6374-F55A-C5A3-3995-7D3F5D1B67FD}"/>
              </a:ext>
            </a:extLst>
          </p:cNvPr>
          <p:cNvPicPr>
            <a:picLocks noChangeAspect="1"/>
          </p:cNvPicPr>
          <p:nvPr/>
        </p:nvPicPr>
        <p:blipFill>
          <a:blip r:embed="rId2"/>
          <a:stretch>
            <a:fillRect/>
          </a:stretch>
        </p:blipFill>
        <p:spPr>
          <a:xfrm>
            <a:off x="0" y="0"/>
            <a:ext cx="5486400" cy="8229600"/>
          </a:xfrm>
          <a:prstGeom prst="rect">
            <a:avLst/>
          </a:prstGeom>
        </p:spPr>
      </p:pic>
      <p:pic>
        <p:nvPicPr>
          <p:cNvPr id="5" name="Image 1" descr="preencoded.png">
            <a:extLst>
              <a:ext uri="{FF2B5EF4-FFF2-40B4-BE49-F238E27FC236}">
                <a16:creationId xmlns:a16="http://schemas.microsoft.com/office/drawing/2014/main" id="{F0B76606-642B-969B-AA3A-DB625B3667C1}"/>
              </a:ext>
            </a:extLst>
          </p:cNvPr>
          <p:cNvPicPr>
            <a:picLocks noChangeAspect="1"/>
          </p:cNvPicPr>
          <p:nvPr/>
        </p:nvPicPr>
        <p:blipFill>
          <a:blip r:embed="rId3"/>
          <a:stretch>
            <a:fillRect/>
          </a:stretch>
        </p:blipFill>
        <p:spPr>
          <a:xfrm>
            <a:off x="242649" y="1908096"/>
            <a:ext cx="5000982" cy="4413409"/>
          </a:xfrm>
          <a:prstGeom prst="rect">
            <a:avLst/>
          </a:prstGeom>
        </p:spPr>
      </p:pic>
      <p:sp>
        <p:nvSpPr>
          <p:cNvPr id="6" name="Text 2">
            <a:extLst>
              <a:ext uri="{FF2B5EF4-FFF2-40B4-BE49-F238E27FC236}">
                <a16:creationId xmlns:a16="http://schemas.microsoft.com/office/drawing/2014/main" id="{95B5ADB2-FD4C-C02C-51FB-5D7D9C80F8B7}"/>
              </a:ext>
            </a:extLst>
          </p:cNvPr>
          <p:cNvSpPr/>
          <p:nvPr/>
        </p:nvSpPr>
        <p:spPr>
          <a:xfrm>
            <a:off x="6166009" y="1150382"/>
            <a:ext cx="4898946" cy="606862"/>
          </a:xfrm>
          <a:prstGeom prst="rect">
            <a:avLst/>
          </a:prstGeom>
          <a:noFill/>
          <a:ln/>
        </p:spPr>
        <p:txBody>
          <a:bodyPr wrap="none" rtlCol="0" anchor="t"/>
          <a:lstStyle/>
          <a:p>
            <a:pPr marL="0" indent="0">
              <a:lnSpc>
                <a:spcPts val="4779"/>
              </a:lnSpc>
              <a:buNone/>
            </a:pPr>
            <a:r>
              <a:rPr lang="en-US" sz="3823" dirty="0">
                <a:solidFill>
                  <a:srgbClr val="5955EB"/>
                </a:solidFill>
                <a:latin typeface="Libre Baskerville" pitchFamily="34" charset="0"/>
                <a:ea typeface="Libre Baskerville" pitchFamily="34" charset="-122"/>
                <a:cs typeface="Libre Baskerville" pitchFamily="34" charset="-120"/>
              </a:rPr>
              <a:t>Operational Impact</a:t>
            </a:r>
            <a:endParaRPr lang="en-US" sz="3823" dirty="0"/>
          </a:p>
        </p:txBody>
      </p:sp>
      <p:sp>
        <p:nvSpPr>
          <p:cNvPr id="7" name="Shape 3">
            <a:extLst>
              <a:ext uri="{FF2B5EF4-FFF2-40B4-BE49-F238E27FC236}">
                <a16:creationId xmlns:a16="http://schemas.microsoft.com/office/drawing/2014/main" id="{911B45A7-5596-4452-836E-071693B7BB2D}"/>
              </a:ext>
            </a:extLst>
          </p:cNvPr>
          <p:cNvSpPr/>
          <p:nvPr/>
        </p:nvSpPr>
        <p:spPr>
          <a:xfrm>
            <a:off x="6166009" y="2048470"/>
            <a:ext cx="7784783" cy="558760"/>
          </a:xfrm>
          <a:prstGeom prst="rect">
            <a:avLst/>
          </a:prstGeom>
          <a:solidFill>
            <a:srgbClr val="DED6FF"/>
          </a:solidFill>
          <a:ln/>
        </p:spPr>
        <p:txBody>
          <a:bodyPr/>
          <a:lstStyle/>
          <a:p>
            <a:endParaRPr lang="en-US"/>
          </a:p>
        </p:txBody>
      </p:sp>
      <p:sp>
        <p:nvSpPr>
          <p:cNvPr id="8" name="Text 4">
            <a:extLst>
              <a:ext uri="{FF2B5EF4-FFF2-40B4-BE49-F238E27FC236}">
                <a16:creationId xmlns:a16="http://schemas.microsoft.com/office/drawing/2014/main" id="{699F9B03-6AFC-42E4-39CA-16E2F84C7084}"/>
              </a:ext>
            </a:extLst>
          </p:cNvPr>
          <p:cNvSpPr/>
          <p:nvPr/>
        </p:nvSpPr>
        <p:spPr>
          <a:xfrm>
            <a:off x="6360200" y="2172533"/>
            <a:ext cx="3500199" cy="310634"/>
          </a:xfrm>
          <a:prstGeom prst="rect">
            <a:avLst/>
          </a:prstGeom>
          <a:noFill/>
          <a:ln/>
        </p:spPr>
        <p:txBody>
          <a:bodyPr wrap="none" rtlCol="0" anchor="t"/>
          <a:lstStyle/>
          <a:p>
            <a:pPr marL="0" indent="0">
              <a:lnSpc>
                <a:spcPts val="2447"/>
              </a:lnSpc>
              <a:buNone/>
            </a:pPr>
            <a:r>
              <a:rPr lang="en-US" sz="1529" dirty="0">
                <a:solidFill>
                  <a:srgbClr val="49495A"/>
                </a:solidFill>
                <a:latin typeface="Open Sans" pitchFamily="34" charset="0"/>
                <a:ea typeface="Open Sans" pitchFamily="34" charset="-122"/>
                <a:cs typeface="Open Sans" pitchFamily="34" charset="-120"/>
              </a:rPr>
              <a:t>Operational Impact</a:t>
            </a:r>
            <a:endParaRPr lang="en-US" sz="1529" dirty="0"/>
          </a:p>
        </p:txBody>
      </p:sp>
      <p:sp>
        <p:nvSpPr>
          <p:cNvPr id="9" name="Text 5">
            <a:extLst>
              <a:ext uri="{FF2B5EF4-FFF2-40B4-BE49-F238E27FC236}">
                <a16:creationId xmlns:a16="http://schemas.microsoft.com/office/drawing/2014/main" id="{E13BF96A-B8D1-C9B8-E63B-5E9BD91F2DCD}"/>
              </a:ext>
            </a:extLst>
          </p:cNvPr>
          <p:cNvSpPr/>
          <p:nvPr/>
        </p:nvSpPr>
        <p:spPr>
          <a:xfrm>
            <a:off x="10256401" y="2172533"/>
            <a:ext cx="3500199" cy="310634"/>
          </a:xfrm>
          <a:prstGeom prst="rect">
            <a:avLst/>
          </a:prstGeom>
          <a:noFill/>
          <a:ln/>
        </p:spPr>
        <p:txBody>
          <a:bodyPr wrap="none" rtlCol="0" anchor="t"/>
          <a:lstStyle/>
          <a:p>
            <a:pPr marL="0" indent="0">
              <a:lnSpc>
                <a:spcPts val="2447"/>
              </a:lnSpc>
              <a:buNone/>
            </a:pPr>
            <a:r>
              <a:rPr lang="en-US" sz="1529" dirty="0">
                <a:solidFill>
                  <a:srgbClr val="49495A"/>
                </a:solidFill>
                <a:latin typeface="Open Sans" pitchFamily="34" charset="0"/>
                <a:ea typeface="Open Sans" pitchFamily="34" charset="-122"/>
                <a:cs typeface="Open Sans" pitchFamily="34" charset="-120"/>
              </a:rPr>
              <a:t>Description</a:t>
            </a:r>
            <a:endParaRPr lang="en-US" sz="1529" dirty="0"/>
          </a:p>
        </p:txBody>
      </p:sp>
      <p:sp>
        <p:nvSpPr>
          <p:cNvPr id="10" name="Text 6">
            <a:extLst>
              <a:ext uri="{FF2B5EF4-FFF2-40B4-BE49-F238E27FC236}">
                <a16:creationId xmlns:a16="http://schemas.microsoft.com/office/drawing/2014/main" id="{C79BC27F-4B03-3F81-5CBD-589BCE9B96C1}"/>
              </a:ext>
            </a:extLst>
          </p:cNvPr>
          <p:cNvSpPr/>
          <p:nvPr/>
        </p:nvSpPr>
        <p:spPr>
          <a:xfrm>
            <a:off x="6360200" y="2731294"/>
            <a:ext cx="3500199" cy="310634"/>
          </a:xfrm>
          <a:prstGeom prst="rect">
            <a:avLst/>
          </a:prstGeom>
          <a:noFill/>
          <a:ln/>
        </p:spPr>
        <p:txBody>
          <a:bodyPr wrap="none" rtlCol="0" anchor="t"/>
          <a:lstStyle/>
          <a:p>
            <a:pPr marL="0" indent="0">
              <a:lnSpc>
                <a:spcPts val="2447"/>
              </a:lnSpc>
              <a:buNone/>
            </a:pPr>
            <a:r>
              <a:rPr lang="en-US" sz="1529" dirty="0">
                <a:solidFill>
                  <a:srgbClr val="49495A"/>
                </a:solidFill>
                <a:latin typeface="Open Sans" pitchFamily="34" charset="0"/>
                <a:ea typeface="Open Sans" pitchFamily="34" charset="-122"/>
                <a:cs typeface="Open Sans" pitchFamily="34" charset="-120"/>
              </a:rPr>
              <a:t>Centralized Application Management</a:t>
            </a:r>
            <a:endParaRPr lang="en-US" sz="1529" dirty="0"/>
          </a:p>
        </p:txBody>
      </p:sp>
      <p:sp>
        <p:nvSpPr>
          <p:cNvPr id="11" name="Text 7">
            <a:extLst>
              <a:ext uri="{FF2B5EF4-FFF2-40B4-BE49-F238E27FC236}">
                <a16:creationId xmlns:a16="http://schemas.microsoft.com/office/drawing/2014/main" id="{7FF3D624-8931-14BD-7E59-E189DF7C51CF}"/>
              </a:ext>
            </a:extLst>
          </p:cNvPr>
          <p:cNvSpPr/>
          <p:nvPr/>
        </p:nvSpPr>
        <p:spPr>
          <a:xfrm>
            <a:off x="10256401" y="2731294"/>
            <a:ext cx="3500199" cy="931902"/>
          </a:xfrm>
          <a:prstGeom prst="rect">
            <a:avLst/>
          </a:prstGeom>
          <a:noFill/>
          <a:ln/>
        </p:spPr>
        <p:txBody>
          <a:bodyPr wrap="square" rtlCol="0" anchor="t"/>
          <a:lstStyle/>
          <a:p>
            <a:pPr marL="0" indent="0">
              <a:lnSpc>
                <a:spcPts val="2447"/>
              </a:lnSpc>
              <a:buNone/>
            </a:pPr>
            <a:r>
              <a:rPr lang="en-US" sz="1529" dirty="0">
                <a:solidFill>
                  <a:srgbClr val="49495A"/>
                </a:solidFill>
                <a:latin typeface="Open Sans" pitchFamily="34" charset="0"/>
                <a:ea typeface="Open Sans" pitchFamily="34" charset="-122"/>
                <a:cs typeface="Open Sans" pitchFamily="34" charset="-120"/>
              </a:rPr>
              <a:t>The system has centralized application management, minimizing errors and delays.</a:t>
            </a:r>
            <a:endParaRPr lang="en-US" sz="1529" dirty="0"/>
          </a:p>
        </p:txBody>
      </p:sp>
      <p:sp>
        <p:nvSpPr>
          <p:cNvPr id="12" name="Shape 8">
            <a:extLst>
              <a:ext uri="{FF2B5EF4-FFF2-40B4-BE49-F238E27FC236}">
                <a16:creationId xmlns:a16="http://schemas.microsoft.com/office/drawing/2014/main" id="{35B75313-35FE-0CBC-F9DB-F9C10C171FBA}"/>
              </a:ext>
            </a:extLst>
          </p:cNvPr>
          <p:cNvSpPr/>
          <p:nvPr/>
        </p:nvSpPr>
        <p:spPr>
          <a:xfrm>
            <a:off x="6166009" y="3787259"/>
            <a:ext cx="7784783" cy="1180028"/>
          </a:xfrm>
          <a:prstGeom prst="rect">
            <a:avLst/>
          </a:prstGeom>
          <a:solidFill>
            <a:srgbClr val="DED6FF"/>
          </a:solidFill>
          <a:ln/>
        </p:spPr>
        <p:txBody>
          <a:bodyPr/>
          <a:lstStyle/>
          <a:p>
            <a:endParaRPr lang="en-US"/>
          </a:p>
        </p:txBody>
      </p:sp>
      <p:sp>
        <p:nvSpPr>
          <p:cNvPr id="13" name="Text 9">
            <a:extLst>
              <a:ext uri="{FF2B5EF4-FFF2-40B4-BE49-F238E27FC236}">
                <a16:creationId xmlns:a16="http://schemas.microsoft.com/office/drawing/2014/main" id="{9793FE31-008B-AE59-B1F4-C0BCADFE7627}"/>
              </a:ext>
            </a:extLst>
          </p:cNvPr>
          <p:cNvSpPr/>
          <p:nvPr/>
        </p:nvSpPr>
        <p:spPr>
          <a:xfrm>
            <a:off x="6360200" y="3911322"/>
            <a:ext cx="3500199" cy="310634"/>
          </a:xfrm>
          <a:prstGeom prst="rect">
            <a:avLst/>
          </a:prstGeom>
          <a:noFill/>
          <a:ln/>
        </p:spPr>
        <p:txBody>
          <a:bodyPr wrap="none" rtlCol="0" anchor="t"/>
          <a:lstStyle/>
          <a:p>
            <a:pPr marL="0" indent="0">
              <a:lnSpc>
                <a:spcPts val="2447"/>
              </a:lnSpc>
              <a:buNone/>
            </a:pPr>
            <a:r>
              <a:rPr lang="en-US" sz="1529" dirty="0">
                <a:solidFill>
                  <a:srgbClr val="49495A"/>
                </a:solidFill>
                <a:latin typeface="Open Sans" pitchFamily="34" charset="0"/>
                <a:ea typeface="Open Sans" pitchFamily="34" charset="-122"/>
                <a:cs typeface="Open Sans" pitchFamily="34" charset="-120"/>
              </a:rPr>
              <a:t>Standardized Approval Workflows</a:t>
            </a:r>
            <a:endParaRPr lang="en-US" sz="1529" dirty="0"/>
          </a:p>
        </p:txBody>
      </p:sp>
      <p:sp>
        <p:nvSpPr>
          <p:cNvPr id="14" name="Text 10">
            <a:extLst>
              <a:ext uri="{FF2B5EF4-FFF2-40B4-BE49-F238E27FC236}">
                <a16:creationId xmlns:a16="http://schemas.microsoft.com/office/drawing/2014/main" id="{41A535C9-4EC5-B8CA-254B-26D22EF81167}"/>
              </a:ext>
            </a:extLst>
          </p:cNvPr>
          <p:cNvSpPr/>
          <p:nvPr/>
        </p:nvSpPr>
        <p:spPr>
          <a:xfrm>
            <a:off x="10256401" y="3911322"/>
            <a:ext cx="3500199" cy="931902"/>
          </a:xfrm>
          <a:prstGeom prst="rect">
            <a:avLst/>
          </a:prstGeom>
          <a:noFill/>
          <a:ln/>
        </p:spPr>
        <p:txBody>
          <a:bodyPr wrap="square" rtlCol="0" anchor="t"/>
          <a:lstStyle/>
          <a:p>
            <a:pPr marL="0" indent="0">
              <a:lnSpc>
                <a:spcPts val="2447"/>
              </a:lnSpc>
              <a:buNone/>
            </a:pPr>
            <a:r>
              <a:rPr lang="en-US" sz="1529" dirty="0">
                <a:solidFill>
                  <a:srgbClr val="49495A"/>
                </a:solidFill>
                <a:latin typeface="Open Sans" pitchFamily="34" charset="0"/>
                <a:ea typeface="Open Sans" pitchFamily="34" charset="-122"/>
                <a:cs typeface="Open Sans" pitchFamily="34" charset="-120"/>
              </a:rPr>
              <a:t>Standardized approval workflows have improved efficiency and reduced ambiguity.</a:t>
            </a:r>
            <a:endParaRPr lang="en-US" sz="1529" dirty="0"/>
          </a:p>
        </p:txBody>
      </p:sp>
      <p:sp>
        <p:nvSpPr>
          <p:cNvPr id="15" name="Text 11">
            <a:extLst>
              <a:ext uri="{FF2B5EF4-FFF2-40B4-BE49-F238E27FC236}">
                <a16:creationId xmlns:a16="http://schemas.microsoft.com/office/drawing/2014/main" id="{CEA4E0A7-63FB-F258-3402-A73974365DBF}"/>
              </a:ext>
            </a:extLst>
          </p:cNvPr>
          <p:cNvSpPr/>
          <p:nvPr/>
        </p:nvSpPr>
        <p:spPr>
          <a:xfrm>
            <a:off x="6360200" y="5091351"/>
            <a:ext cx="3500199" cy="621268"/>
          </a:xfrm>
          <a:prstGeom prst="rect">
            <a:avLst/>
          </a:prstGeom>
          <a:noFill/>
          <a:ln/>
        </p:spPr>
        <p:txBody>
          <a:bodyPr wrap="square" rtlCol="0" anchor="t"/>
          <a:lstStyle/>
          <a:p>
            <a:pPr marL="0" indent="0">
              <a:lnSpc>
                <a:spcPts val="2447"/>
              </a:lnSpc>
              <a:buNone/>
            </a:pPr>
            <a:r>
              <a:rPr lang="en-US" sz="1529" dirty="0">
                <a:solidFill>
                  <a:srgbClr val="49495A"/>
                </a:solidFill>
                <a:latin typeface="Open Sans" pitchFamily="34" charset="0"/>
                <a:ea typeface="Open Sans" pitchFamily="34" charset="-122"/>
                <a:cs typeface="Open Sans" pitchFamily="34" charset="-120"/>
              </a:rPr>
              <a:t>Comprehensive Reporting and Analytics</a:t>
            </a:r>
            <a:endParaRPr lang="en-US" sz="1529" dirty="0"/>
          </a:p>
        </p:txBody>
      </p:sp>
      <p:sp>
        <p:nvSpPr>
          <p:cNvPr id="16" name="Text 12">
            <a:extLst>
              <a:ext uri="{FF2B5EF4-FFF2-40B4-BE49-F238E27FC236}">
                <a16:creationId xmlns:a16="http://schemas.microsoft.com/office/drawing/2014/main" id="{18DFE1C0-EF47-0136-C8C9-39C7CA93081B}"/>
              </a:ext>
            </a:extLst>
          </p:cNvPr>
          <p:cNvSpPr/>
          <p:nvPr/>
        </p:nvSpPr>
        <p:spPr>
          <a:xfrm>
            <a:off x="10256401" y="5091351"/>
            <a:ext cx="3500199" cy="1863804"/>
          </a:xfrm>
          <a:prstGeom prst="rect">
            <a:avLst/>
          </a:prstGeom>
          <a:noFill/>
          <a:ln/>
        </p:spPr>
        <p:txBody>
          <a:bodyPr wrap="square" rtlCol="0" anchor="t"/>
          <a:lstStyle/>
          <a:p>
            <a:pPr marL="0" indent="0">
              <a:lnSpc>
                <a:spcPts val="2447"/>
              </a:lnSpc>
              <a:buNone/>
            </a:pPr>
            <a:r>
              <a:rPr lang="en-US" sz="1529" dirty="0">
                <a:solidFill>
                  <a:srgbClr val="49495A"/>
                </a:solidFill>
                <a:latin typeface="Open Sans" pitchFamily="34" charset="0"/>
                <a:ea typeface="Open Sans" pitchFamily="34" charset="-122"/>
                <a:cs typeface="Open Sans" pitchFamily="34" charset="-120"/>
              </a:rPr>
              <a:t>HR administrators now have access to comprehensive reporting and analytics, facilitating informed decision-making and resource allocation for future seminars and training events.</a:t>
            </a:r>
            <a:endParaRPr lang="en-US" sz="1529" dirty="0"/>
          </a:p>
        </p:txBody>
      </p:sp>
    </p:spTree>
    <p:extLst>
      <p:ext uri="{BB962C8B-B14F-4D97-AF65-F5344CB8AC3E}">
        <p14:creationId xmlns:p14="http://schemas.microsoft.com/office/powerpoint/2010/main" val="2147979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a:extLst>
              <a:ext uri="{FF2B5EF4-FFF2-40B4-BE49-F238E27FC236}">
                <a16:creationId xmlns:a16="http://schemas.microsoft.com/office/drawing/2014/main" id="{A6EA93F4-211C-A4FD-5C07-B4C9C6F2D518}"/>
              </a:ext>
            </a:extLst>
          </p:cNvPr>
          <p:cNvSpPr/>
          <p:nvPr/>
        </p:nvSpPr>
        <p:spPr>
          <a:xfrm>
            <a:off x="0" y="0"/>
            <a:ext cx="14630400" cy="8229600"/>
          </a:xfrm>
          <a:prstGeom prst="rect">
            <a:avLst/>
          </a:prstGeom>
          <a:solidFill>
            <a:srgbClr val="F4F0FF"/>
          </a:solidFill>
          <a:ln/>
        </p:spPr>
        <p:txBody>
          <a:bodyPr/>
          <a:lstStyle/>
          <a:p>
            <a:endParaRPr lang="en-US"/>
          </a:p>
        </p:txBody>
      </p:sp>
      <p:sp>
        <p:nvSpPr>
          <p:cNvPr id="3" name="Shape 1">
            <a:extLst>
              <a:ext uri="{FF2B5EF4-FFF2-40B4-BE49-F238E27FC236}">
                <a16:creationId xmlns:a16="http://schemas.microsoft.com/office/drawing/2014/main" id="{7C00D5C8-FE21-70C9-F997-127B8B9A0CE3}"/>
              </a:ext>
            </a:extLst>
          </p:cNvPr>
          <p:cNvSpPr/>
          <p:nvPr/>
        </p:nvSpPr>
        <p:spPr>
          <a:xfrm>
            <a:off x="0" y="0"/>
            <a:ext cx="14630400" cy="10297597"/>
          </a:xfrm>
          <a:prstGeom prst="rect">
            <a:avLst/>
          </a:prstGeom>
          <a:solidFill>
            <a:srgbClr val="FBFAFF"/>
          </a:solidFill>
          <a:ln/>
        </p:spPr>
        <p:txBody>
          <a:bodyPr/>
          <a:lstStyle/>
          <a:p>
            <a:endParaRPr lang="en-US"/>
          </a:p>
        </p:txBody>
      </p:sp>
      <p:sp>
        <p:nvSpPr>
          <p:cNvPr id="4" name="Text 2">
            <a:extLst>
              <a:ext uri="{FF2B5EF4-FFF2-40B4-BE49-F238E27FC236}">
                <a16:creationId xmlns:a16="http://schemas.microsoft.com/office/drawing/2014/main" id="{6A64F460-25ED-5F7E-9D13-8D144D137C04}"/>
              </a:ext>
            </a:extLst>
          </p:cNvPr>
          <p:cNvSpPr/>
          <p:nvPr/>
        </p:nvSpPr>
        <p:spPr>
          <a:xfrm>
            <a:off x="2594967" y="475178"/>
            <a:ext cx="4320540" cy="540068"/>
          </a:xfrm>
          <a:prstGeom prst="rect">
            <a:avLst/>
          </a:prstGeom>
          <a:noFill/>
          <a:ln/>
        </p:spPr>
        <p:txBody>
          <a:bodyPr wrap="none" rtlCol="0" anchor="t"/>
          <a:lstStyle/>
          <a:p>
            <a:pPr marL="0" indent="0">
              <a:lnSpc>
                <a:spcPts val="4253"/>
              </a:lnSpc>
              <a:buNone/>
            </a:pPr>
            <a:r>
              <a:rPr lang="en-US" sz="3402" dirty="0">
                <a:solidFill>
                  <a:srgbClr val="5955EB"/>
                </a:solidFill>
                <a:latin typeface="Libre Baskerville" pitchFamily="34" charset="0"/>
                <a:ea typeface="Libre Baskerville" pitchFamily="34" charset="-122"/>
                <a:cs typeface="Libre Baskerville" pitchFamily="34" charset="-120"/>
              </a:rPr>
              <a:t>Future Directions</a:t>
            </a:r>
            <a:endParaRPr lang="en-US" sz="3402" dirty="0"/>
          </a:p>
        </p:txBody>
      </p:sp>
      <p:pic>
        <p:nvPicPr>
          <p:cNvPr id="5" name="Image 0" descr="preencoded.png">
            <a:extLst>
              <a:ext uri="{FF2B5EF4-FFF2-40B4-BE49-F238E27FC236}">
                <a16:creationId xmlns:a16="http://schemas.microsoft.com/office/drawing/2014/main" id="{293F7021-149E-3D0A-C477-90951B8CCBC5}"/>
              </a:ext>
            </a:extLst>
          </p:cNvPr>
          <p:cNvPicPr>
            <a:picLocks noChangeAspect="1"/>
          </p:cNvPicPr>
          <p:nvPr/>
        </p:nvPicPr>
        <p:blipFill>
          <a:blip r:embed="rId2"/>
          <a:stretch>
            <a:fillRect/>
          </a:stretch>
        </p:blipFill>
        <p:spPr>
          <a:xfrm>
            <a:off x="2594967" y="1360884"/>
            <a:ext cx="864037" cy="1382554"/>
          </a:xfrm>
          <a:prstGeom prst="rect">
            <a:avLst/>
          </a:prstGeom>
        </p:spPr>
      </p:pic>
      <p:sp>
        <p:nvSpPr>
          <p:cNvPr id="6" name="Text 3">
            <a:extLst>
              <a:ext uri="{FF2B5EF4-FFF2-40B4-BE49-F238E27FC236}">
                <a16:creationId xmlns:a16="http://schemas.microsoft.com/office/drawing/2014/main" id="{ADC45464-0EA8-D67E-B562-47C0E44B8704}"/>
              </a:ext>
            </a:extLst>
          </p:cNvPr>
          <p:cNvSpPr/>
          <p:nvPr/>
        </p:nvSpPr>
        <p:spPr>
          <a:xfrm>
            <a:off x="3718203" y="1533644"/>
            <a:ext cx="3810833" cy="269915"/>
          </a:xfrm>
          <a:prstGeom prst="rect">
            <a:avLst/>
          </a:prstGeom>
          <a:noFill/>
          <a:ln/>
        </p:spPr>
        <p:txBody>
          <a:bodyPr wrap="none" rtlCol="0" anchor="t"/>
          <a:lstStyle/>
          <a:p>
            <a:pPr marL="0" indent="0" algn="l">
              <a:lnSpc>
                <a:spcPts val="2126"/>
              </a:lnSpc>
              <a:buNone/>
            </a:pPr>
            <a:r>
              <a:rPr lang="en-US" sz="1701" dirty="0">
                <a:solidFill>
                  <a:srgbClr val="5955EB"/>
                </a:solidFill>
                <a:latin typeface="Libre Baskerville" pitchFamily="34" charset="0"/>
                <a:ea typeface="Libre Baskerville" pitchFamily="34" charset="-122"/>
                <a:cs typeface="Libre Baskerville" pitchFamily="34" charset="-120"/>
              </a:rPr>
              <a:t>Advanced Analytics and Reporting</a:t>
            </a:r>
            <a:endParaRPr lang="en-US" sz="1701" dirty="0"/>
          </a:p>
        </p:txBody>
      </p:sp>
      <p:sp>
        <p:nvSpPr>
          <p:cNvPr id="7" name="Text 4">
            <a:extLst>
              <a:ext uri="{FF2B5EF4-FFF2-40B4-BE49-F238E27FC236}">
                <a16:creationId xmlns:a16="http://schemas.microsoft.com/office/drawing/2014/main" id="{F0EB3359-EDC2-6EE5-3D2A-91A05C82C96F}"/>
              </a:ext>
            </a:extLst>
          </p:cNvPr>
          <p:cNvSpPr/>
          <p:nvPr/>
        </p:nvSpPr>
        <p:spPr>
          <a:xfrm>
            <a:off x="3718203" y="1907143"/>
            <a:ext cx="8317111" cy="553164"/>
          </a:xfrm>
          <a:prstGeom prst="rect">
            <a:avLst/>
          </a:prstGeom>
          <a:noFill/>
          <a:ln/>
        </p:spPr>
        <p:txBody>
          <a:bodyPr wrap="square" rtlCol="0" anchor="t"/>
          <a:lstStyle/>
          <a:p>
            <a:pPr marL="0" indent="0" algn="l">
              <a:lnSpc>
                <a:spcPts val="2177"/>
              </a:lnSpc>
              <a:buNone/>
            </a:pPr>
            <a:r>
              <a:rPr lang="en-US" sz="1361" dirty="0">
                <a:solidFill>
                  <a:srgbClr val="49495A"/>
                </a:solidFill>
                <a:latin typeface="Open Sans" pitchFamily="34" charset="0"/>
                <a:ea typeface="Open Sans" pitchFamily="34" charset="-122"/>
                <a:cs typeface="Open Sans" pitchFamily="34" charset="-120"/>
              </a:rPr>
              <a:t>Implement machine learning algorithms to analyze historical data and predict future trends in seminar attendance and employee participation.</a:t>
            </a:r>
            <a:endParaRPr lang="en-US" sz="1361" dirty="0"/>
          </a:p>
        </p:txBody>
      </p:sp>
      <p:pic>
        <p:nvPicPr>
          <p:cNvPr id="8" name="Image 1" descr="preencoded.png">
            <a:extLst>
              <a:ext uri="{FF2B5EF4-FFF2-40B4-BE49-F238E27FC236}">
                <a16:creationId xmlns:a16="http://schemas.microsoft.com/office/drawing/2014/main" id="{DE7A839D-E06D-D769-3749-CAFDA60A4B40}"/>
              </a:ext>
            </a:extLst>
          </p:cNvPr>
          <p:cNvPicPr>
            <a:picLocks noChangeAspect="1"/>
          </p:cNvPicPr>
          <p:nvPr/>
        </p:nvPicPr>
        <p:blipFill>
          <a:blip r:embed="rId3"/>
          <a:stretch>
            <a:fillRect/>
          </a:stretch>
        </p:blipFill>
        <p:spPr>
          <a:xfrm>
            <a:off x="2594967" y="2743438"/>
            <a:ext cx="864037" cy="1382554"/>
          </a:xfrm>
          <a:prstGeom prst="rect">
            <a:avLst/>
          </a:prstGeom>
        </p:spPr>
      </p:pic>
      <p:sp>
        <p:nvSpPr>
          <p:cNvPr id="9" name="Text 5">
            <a:extLst>
              <a:ext uri="{FF2B5EF4-FFF2-40B4-BE49-F238E27FC236}">
                <a16:creationId xmlns:a16="http://schemas.microsoft.com/office/drawing/2014/main" id="{1BF852F2-2165-05DE-AAC6-8E284349F56F}"/>
              </a:ext>
            </a:extLst>
          </p:cNvPr>
          <p:cNvSpPr/>
          <p:nvPr/>
        </p:nvSpPr>
        <p:spPr>
          <a:xfrm>
            <a:off x="3718203" y="2916198"/>
            <a:ext cx="3703439" cy="269915"/>
          </a:xfrm>
          <a:prstGeom prst="rect">
            <a:avLst/>
          </a:prstGeom>
          <a:noFill/>
          <a:ln/>
        </p:spPr>
        <p:txBody>
          <a:bodyPr wrap="none" rtlCol="0" anchor="t"/>
          <a:lstStyle/>
          <a:p>
            <a:pPr marL="0" indent="0" algn="l">
              <a:lnSpc>
                <a:spcPts val="2126"/>
              </a:lnSpc>
              <a:buNone/>
            </a:pPr>
            <a:r>
              <a:rPr lang="en-US" sz="1701" dirty="0">
                <a:solidFill>
                  <a:srgbClr val="5955EB"/>
                </a:solidFill>
                <a:latin typeface="Libre Baskerville" pitchFamily="34" charset="0"/>
                <a:ea typeface="Libre Baskerville" pitchFamily="34" charset="-122"/>
                <a:cs typeface="Libre Baskerville" pitchFamily="34" charset="-120"/>
              </a:rPr>
              <a:t>Integration with Existing Systems</a:t>
            </a:r>
            <a:endParaRPr lang="en-US" sz="1701" dirty="0"/>
          </a:p>
        </p:txBody>
      </p:sp>
      <p:sp>
        <p:nvSpPr>
          <p:cNvPr id="10" name="Text 6">
            <a:extLst>
              <a:ext uri="{FF2B5EF4-FFF2-40B4-BE49-F238E27FC236}">
                <a16:creationId xmlns:a16="http://schemas.microsoft.com/office/drawing/2014/main" id="{E1FE95CF-CC40-D51D-D342-3753573C056B}"/>
              </a:ext>
            </a:extLst>
          </p:cNvPr>
          <p:cNvSpPr/>
          <p:nvPr/>
        </p:nvSpPr>
        <p:spPr>
          <a:xfrm>
            <a:off x="3718203" y="3289697"/>
            <a:ext cx="8317111" cy="553164"/>
          </a:xfrm>
          <a:prstGeom prst="rect">
            <a:avLst/>
          </a:prstGeom>
          <a:noFill/>
          <a:ln/>
        </p:spPr>
        <p:txBody>
          <a:bodyPr wrap="square" rtlCol="0" anchor="t"/>
          <a:lstStyle/>
          <a:p>
            <a:pPr marL="0" indent="0" algn="l">
              <a:lnSpc>
                <a:spcPts val="2177"/>
              </a:lnSpc>
              <a:buNone/>
            </a:pPr>
            <a:r>
              <a:rPr lang="en-US" sz="1361" dirty="0">
                <a:solidFill>
                  <a:srgbClr val="49495A"/>
                </a:solidFill>
                <a:latin typeface="Open Sans" pitchFamily="34" charset="0"/>
                <a:ea typeface="Open Sans" pitchFamily="34" charset="-122"/>
                <a:cs typeface="Open Sans" pitchFamily="34" charset="-120"/>
              </a:rPr>
              <a:t>Integrate Online HRD with the existing Human Resource Management System (HRMS) to facilitate seamless data exchange.</a:t>
            </a:r>
            <a:endParaRPr lang="en-US" sz="1361" dirty="0"/>
          </a:p>
        </p:txBody>
      </p:sp>
      <p:pic>
        <p:nvPicPr>
          <p:cNvPr id="11" name="Image 2" descr="preencoded.png">
            <a:extLst>
              <a:ext uri="{FF2B5EF4-FFF2-40B4-BE49-F238E27FC236}">
                <a16:creationId xmlns:a16="http://schemas.microsoft.com/office/drawing/2014/main" id="{90146D65-ABD7-A144-1211-F469F682100C}"/>
              </a:ext>
            </a:extLst>
          </p:cNvPr>
          <p:cNvPicPr>
            <a:picLocks noChangeAspect="1"/>
          </p:cNvPicPr>
          <p:nvPr/>
        </p:nvPicPr>
        <p:blipFill>
          <a:blip r:embed="rId4"/>
          <a:stretch>
            <a:fillRect/>
          </a:stretch>
        </p:blipFill>
        <p:spPr>
          <a:xfrm>
            <a:off x="2594967" y="4125992"/>
            <a:ext cx="864037" cy="1382554"/>
          </a:xfrm>
          <a:prstGeom prst="rect">
            <a:avLst/>
          </a:prstGeom>
        </p:spPr>
      </p:pic>
      <p:sp>
        <p:nvSpPr>
          <p:cNvPr id="12" name="Text 7">
            <a:extLst>
              <a:ext uri="{FF2B5EF4-FFF2-40B4-BE49-F238E27FC236}">
                <a16:creationId xmlns:a16="http://schemas.microsoft.com/office/drawing/2014/main" id="{98B9BF0D-405F-2FA8-7607-CEFE2EB7F94B}"/>
              </a:ext>
            </a:extLst>
          </p:cNvPr>
          <p:cNvSpPr/>
          <p:nvPr/>
        </p:nvSpPr>
        <p:spPr>
          <a:xfrm>
            <a:off x="3718203" y="4298752"/>
            <a:ext cx="2977158" cy="269915"/>
          </a:xfrm>
          <a:prstGeom prst="rect">
            <a:avLst/>
          </a:prstGeom>
          <a:noFill/>
          <a:ln/>
        </p:spPr>
        <p:txBody>
          <a:bodyPr wrap="none" rtlCol="0" anchor="t"/>
          <a:lstStyle/>
          <a:p>
            <a:pPr marL="0" indent="0" algn="l">
              <a:lnSpc>
                <a:spcPts val="2126"/>
              </a:lnSpc>
              <a:buNone/>
            </a:pPr>
            <a:r>
              <a:rPr lang="en-US" sz="1701" dirty="0">
                <a:solidFill>
                  <a:srgbClr val="5955EB"/>
                </a:solidFill>
                <a:latin typeface="Libre Baskerville" pitchFamily="34" charset="0"/>
                <a:ea typeface="Libre Baskerville" pitchFamily="34" charset="-122"/>
                <a:cs typeface="Libre Baskerville" pitchFamily="34" charset="-120"/>
              </a:rPr>
              <a:t>Enhanced User Experience</a:t>
            </a:r>
            <a:endParaRPr lang="en-US" sz="1701" dirty="0"/>
          </a:p>
        </p:txBody>
      </p:sp>
      <p:sp>
        <p:nvSpPr>
          <p:cNvPr id="13" name="Text 8">
            <a:extLst>
              <a:ext uri="{FF2B5EF4-FFF2-40B4-BE49-F238E27FC236}">
                <a16:creationId xmlns:a16="http://schemas.microsoft.com/office/drawing/2014/main" id="{3014C740-4873-3382-6701-F42ABBCE5892}"/>
              </a:ext>
            </a:extLst>
          </p:cNvPr>
          <p:cNvSpPr/>
          <p:nvPr/>
        </p:nvSpPr>
        <p:spPr>
          <a:xfrm>
            <a:off x="3718203" y="4672251"/>
            <a:ext cx="8317111" cy="553164"/>
          </a:xfrm>
          <a:prstGeom prst="rect">
            <a:avLst/>
          </a:prstGeom>
          <a:noFill/>
          <a:ln/>
        </p:spPr>
        <p:txBody>
          <a:bodyPr wrap="square" rtlCol="0" anchor="t"/>
          <a:lstStyle/>
          <a:p>
            <a:pPr marL="0" indent="0" algn="l">
              <a:lnSpc>
                <a:spcPts val="2177"/>
              </a:lnSpc>
              <a:buNone/>
            </a:pPr>
            <a:r>
              <a:rPr lang="en-US" sz="1361" dirty="0">
                <a:solidFill>
                  <a:srgbClr val="49495A"/>
                </a:solidFill>
                <a:latin typeface="Open Sans" pitchFamily="34" charset="0"/>
                <a:ea typeface="Open Sans" pitchFamily="34" charset="-122"/>
                <a:cs typeface="Open Sans" pitchFamily="34" charset="-120"/>
              </a:rPr>
              <a:t>Develop a mobile application or enhance the existing web interface to ensure that users can access Online HRD from any device, including smartphones and tablets.</a:t>
            </a:r>
            <a:endParaRPr lang="en-US" sz="1361" dirty="0"/>
          </a:p>
        </p:txBody>
      </p:sp>
      <p:pic>
        <p:nvPicPr>
          <p:cNvPr id="14" name="Image 3" descr="preencoded.png">
            <a:extLst>
              <a:ext uri="{FF2B5EF4-FFF2-40B4-BE49-F238E27FC236}">
                <a16:creationId xmlns:a16="http://schemas.microsoft.com/office/drawing/2014/main" id="{838EA11C-CBD3-19A7-A8FB-0614127E81F8}"/>
              </a:ext>
            </a:extLst>
          </p:cNvPr>
          <p:cNvPicPr>
            <a:picLocks noChangeAspect="1"/>
          </p:cNvPicPr>
          <p:nvPr/>
        </p:nvPicPr>
        <p:blipFill>
          <a:blip r:embed="rId5"/>
          <a:stretch>
            <a:fillRect/>
          </a:stretch>
        </p:blipFill>
        <p:spPr>
          <a:xfrm>
            <a:off x="2594967" y="5508546"/>
            <a:ext cx="864037" cy="1382554"/>
          </a:xfrm>
          <a:prstGeom prst="rect">
            <a:avLst/>
          </a:prstGeom>
        </p:spPr>
      </p:pic>
      <p:sp>
        <p:nvSpPr>
          <p:cNvPr id="15" name="Text 9">
            <a:extLst>
              <a:ext uri="{FF2B5EF4-FFF2-40B4-BE49-F238E27FC236}">
                <a16:creationId xmlns:a16="http://schemas.microsoft.com/office/drawing/2014/main" id="{A95F165A-B91F-69D7-1600-BF0A66B0DD46}"/>
              </a:ext>
            </a:extLst>
          </p:cNvPr>
          <p:cNvSpPr/>
          <p:nvPr/>
        </p:nvSpPr>
        <p:spPr>
          <a:xfrm>
            <a:off x="3718203" y="5681305"/>
            <a:ext cx="4474488" cy="269915"/>
          </a:xfrm>
          <a:prstGeom prst="rect">
            <a:avLst/>
          </a:prstGeom>
          <a:noFill/>
          <a:ln/>
        </p:spPr>
        <p:txBody>
          <a:bodyPr wrap="none" rtlCol="0" anchor="t"/>
          <a:lstStyle/>
          <a:p>
            <a:pPr marL="0" indent="0" algn="l">
              <a:lnSpc>
                <a:spcPts val="2126"/>
              </a:lnSpc>
              <a:buNone/>
            </a:pPr>
            <a:r>
              <a:rPr lang="en-US" sz="1701" dirty="0">
                <a:solidFill>
                  <a:srgbClr val="5955EB"/>
                </a:solidFill>
                <a:latin typeface="Libre Baskerville" pitchFamily="34" charset="0"/>
                <a:ea typeface="Libre Baskerville" pitchFamily="34" charset="-122"/>
                <a:cs typeface="Libre Baskerville" pitchFamily="34" charset="-120"/>
              </a:rPr>
              <a:t>Feedback and Continuous Improvement</a:t>
            </a:r>
            <a:endParaRPr lang="en-US" sz="1701" dirty="0"/>
          </a:p>
        </p:txBody>
      </p:sp>
      <p:sp>
        <p:nvSpPr>
          <p:cNvPr id="16" name="Text 10">
            <a:extLst>
              <a:ext uri="{FF2B5EF4-FFF2-40B4-BE49-F238E27FC236}">
                <a16:creationId xmlns:a16="http://schemas.microsoft.com/office/drawing/2014/main" id="{61058ED8-DF79-D984-BB87-F4235769B181}"/>
              </a:ext>
            </a:extLst>
          </p:cNvPr>
          <p:cNvSpPr/>
          <p:nvPr/>
        </p:nvSpPr>
        <p:spPr>
          <a:xfrm>
            <a:off x="3718203" y="6054804"/>
            <a:ext cx="8317111" cy="553164"/>
          </a:xfrm>
          <a:prstGeom prst="rect">
            <a:avLst/>
          </a:prstGeom>
          <a:noFill/>
          <a:ln/>
        </p:spPr>
        <p:txBody>
          <a:bodyPr wrap="square" rtlCol="0" anchor="t"/>
          <a:lstStyle/>
          <a:p>
            <a:pPr marL="0" indent="0" algn="l">
              <a:lnSpc>
                <a:spcPts val="2177"/>
              </a:lnSpc>
              <a:buNone/>
            </a:pPr>
            <a:r>
              <a:rPr lang="en-US" sz="1361" dirty="0">
                <a:solidFill>
                  <a:srgbClr val="49495A"/>
                </a:solidFill>
                <a:latin typeface="Open Sans" pitchFamily="34" charset="0"/>
                <a:ea typeface="Open Sans" pitchFamily="34" charset="-122"/>
                <a:cs typeface="Open Sans" pitchFamily="34" charset="-120"/>
              </a:rPr>
              <a:t>Incorporate sentiment analysis and text mining techniques to analyze feedback submitted by conference attendees.</a:t>
            </a:r>
            <a:endParaRPr lang="en-US" sz="1361" dirty="0"/>
          </a:p>
        </p:txBody>
      </p:sp>
      <p:pic>
        <p:nvPicPr>
          <p:cNvPr id="17" name="Image 4" descr="preencoded.png">
            <a:extLst>
              <a:ext uri="{FF2B5EF4-FFF2-40B4-BE49-F238E27FC236}">
                <a16:creationId xmlns:a16="http://schemas.microsoft.com/office/drawing/2014/main" id="{58BB05A7-21F2-E109-5184-B7D633036C40}"/>
              </a:ext>
            </a:extLst>
          </p:cNvPr>
          <p:cNvPicPr>
            <a:picLocks noChangeAspect="1"/>
          </p:cNvPicPr>
          <p:nvPr/>
        </p:nvPicPr>
        <p:blipFill>
          <a:blip r:embed="rId6"/>
          <a:stretch>
            <a:fillRect/>
          </a:stretch>
        </p:blipFill>
        <p:spPr>
          <a:xfrm>
            <a:off x="2594967" y="6891099"/>
            <a:ext cx="864037" cy="1382554"/>
          </a:xfrm>
          <a:prstGeom prst="rect">
            <a:avLst/>
          </a:prstGeom>
        </p:spPr>
      </p:pic>
      <p:sp>
        <p:nvSpPr>
          <p:cNvPr id="18" name="Text 11">
            <a:extLst>
              <a:ext uri="{FF2B5EF4-FFF2-40B4-BE49-F238E27FC236}">
                <a16:creationId xmlns:a16="http://schemas.microsoft.com/office/drawing/2014/main" id="{16D00C2D-04D5-1A20-C269-DE1FB09D788C}"/>
              </a:ext>
            </a:extLst>
          </p:cNvPr>
          <p:cNvSpPr/>
          <p:nvPr/>
        </p:nvSpPr>
        <p:spPr>
          <a:xfrm>
            <a:off x="3718203" y="7063859"/>
            <a:ext cx="3113842" cy="269915"/>
          </a:xfrm>
          <a:prstGeom prst="rect">
            <a:avLst/>
          </a:prstGeom>
          <a:noFill/>
          <a:ln/>
        </p:spPr>
        <p:txBody>
          <a:bodyPr wrap="none" rtlCol="0" anchor="t"/>
          <a:lstStyle/>
          <a:p>
            <a:pPr marL="0" indent="0" algn="l">
              <a:lnSpc>
                <a:spcPts val="2126"/>
              </a:lnSpc>
              <a:buNone/>
            </a:pPr>
            <a:r>
              <a:rPr lang="en-US" sz="1701" dirty="0">
                <a:solidFill>
                  <a:srgbClr val="5955EB"/>
                </a:solidFill>
                <a:latin typeface="Libre Baskerville" pitchFamily="34" charset="0"/>
                <a:ea typeface="Libre Baskerville" pitchFamily="34" charset="-122"/>
                <a:cs typeface="Libre Baskerville" pitchFamily="34" charset="-120"/>
              </a:rPr>
              <a:t>Scalability and Performance</a:t>
            </a:r>
            <a:endParaRPr lang="en-US" sz="1701" dirty="0"/>
          </a:p>
        </p:txBody>
      </p:sp>
      <p:sp>
        <p:nvSpPr>
          <p:cNvPr id="19" name="Text 12">
            <a:extLst>
              <a:ext uri="{FF2B5EF4-FFF2-40B4-BE49-F238E27FC236}">
                <a16:creationId xmlns:a16="http://schemas.microsoft.com/office/drawing/2014/main" id="{BCBA8E51-EC0F-2D75-BD04-2746700C5042}"/>
              </a:ext>
            </a:extLst>
          </p:cNvPr>
          <p:cNvSpPr/>
          <p:nvPr/>
        </p:nvSpPr>
        <p:spPr>
          <a:xfrm>
            <a:off x="3718203" y="7437358"/>
            <a:ext cx="8317111" cy="276582"/>
          </a:xfrm>
          <a:prstGeom prst="rect">
            <a:avLst/>
          </a:prstGeom>
          <a:noFill/>
          <a:ln/>
        </p:spPr>
        <p:txBody>
          <a:bodyPr wrap="none" rtlCol="0" anchor="t"/>
          <a:lstStyle/>
          <a:p>
            <a:pPr marL="0" indent="0" algn="l">
              <a:lnSpc>
                <a:spcPts val="2177"/>
              </a:lnSpc>
              <a:buNone/>
            </a:pPr>
            <a:r>
              <a:rPr lang="en-US" sz="1361" dirty="0">
                <a:solidFill>
                  <a:srgbClr val="49495A"/>
                </a:solidFill>
                <a:latin typeface="Open Sans" pitchFamily="34" charset="0"/>
                <a:ea typeface="Open Sans" pitchFamily="34" charset="-122"/>
                <a:cs typeface="Open Sans" pitchFamily="34" charset="-120"/>
              </a:rPr>
              <a:t>Migrate to a cloud-based infrastructure to enhance scalability, reliability, and performance.</a:t>
            </a:r>
            <a:endParaRPr lang="en-US" sz="1361" dirty="0"/>
          </a:p>
        </p:txBody>
      </p:sp>
      <p:pic>
        <p:nvPicPr>
          <p:cNvPr id="20" name="Image 5" descr="preencoded.png">
            <a:extLst>
              <a:ext uri="{FF2B5EF4-FFF2-40B4-BE49-F238E27FC236}">
                <a16:creationId xmlns:a16="http://schemas.microsoft.com/office/drawing/2014/main" id="{0C4A1A04-C3E7-3B57-1DC6-7BBF2380AF3C}"/>
              </a:ext>
            </a:extLst>
          </p:cNvPr>
          <p:cNvPicPr>
            <a:picLocks noChangeAspect="1"/>
          </p:cNvPicPr>
          <p:nvPr/>
        </p:nvPicPr>
        <p:blipFill>
          <a:blip r:embed="rId7"/>
          <a:stretch>
            <a:fillRect/>
          </a:stretch>
        </p:blipFill>
        <p:spPr>
          <a:xfrm>
            <a:off x="2594967" y="8273653"/>
            <a:ext cx="864037" cy="1548765"/>
          </a:xfrm>
          <a:prstGeom prst="rect">
            <a:avLst/>
          </a:prstGeom>
        </p:spPr>
      </p:pic>
      <p:sp>
        <p:nvSpPr>
          <p:cNvPr id="21" name="Text 13">
            <a:extLst>
              <a:ext uri="{FF2B5EF4-FFF2-40B4-BE49-F238E27FC236}">
                <a16:creationId xmlns:a16="http://schemas.microsoft.com/office/drawing/2014/main" id="{EFF7C761-2E1F-D9CE-7C75-FC0236E0BFB9}"/>
              </a:ext>
            </a:extLst>
          </p:cNvPr>
          <p:cNvSpPr/>
          <p:nvPr/>
        </p:nvSpPr>
        <p:spPr>
          <a:xfrm>
            <a:off x="3718203" y="8446413"/>
            <a:ext cx="2796302" cy="269915"/>
          </a:xfrm>
          <a:prstGeom prst="rect">
            <a:avLst/>
          </a:prstGeom>
          <a:noFill/>
          <a:ln/>
        </p:spPr>
        <p:txBody>
          <a:bodyPr wrap="none" rtlCol="0" anchor="t"/>
          <a:lstStyle/>
          <a:p>
            <a:pPr marL="0" indent="0" algn="l">
              <a:lnSpc>
                <a:spcPts val="2126"/>
              </a:lnSpc>
              <a:buNone/>
            </a:pPr>
            <a:r>
              <a:rPr lang="en-US" sz="1701" dirty="0">
                <a:solidFill>
                  <a:srgbClr val="5955EB"/>
                </a:solidFill>
                <a:latin typeface="Libre Baskerville" pitchFamily="34" charset="0"/>
                <a:ea typeface="Libre Baskerville" pitchFamily="34" charset="-122"/>
                <a:cs typeface="Libre Baskerville" pitchFamily="34" charset="-120"/>
              </a:rPr>
              <a:t>Security and Compliance</a:t>
            </a:r>
            <a:endParaRPr lang="en-US" sz="1701" dirty="0"/>
          </a:p>
        </p:txBody>
      </p:sp>
      <p:sp>
        <p:nvSpPr>
          <p:cNvPr id="22" name="Text 14">
            <a:extLst>
              <a:ext uri="{FF2B5EF4-FFF2-40B4-BE49-F238E27FC236}">
                <a16:creationId xmlns:a16="http://schemas.microsoft.com/office/drawing/2014/main" id="{41175C17-80F6-0735-84BC-4B5D88DAC811}"/>
              </a:ext>
            </a:extLst>
          </p:cNvPr>
          <p:cNvSpPr/>
          <p:nvPr/>
        </p:nvSpPr>
        <p:spPr>
          <a:xfrm>
            <a:off x="3718203" y="8819912"/>
            <a:ext cx="8317111" cy="829747"/>
          </a:xfrm>
          <a:prstGeom prst="rect">
            <a:avLst/>
          </a:prstGeom>
          <a:noFill/>
          <a:ln/>
        </p:spPr>
        <p:txBody>
          <a:bodyPr wrap="square" rtlCol="0" anchor="t"/>
          <a:lstStyle/>
          <a:p>
            <a:pPr marL="0" indent="0" algn="l">
              <a:lnSpc>
                <a:spcPts val="2177"/>
              </a:lnSpc>
              <a:buNone/>
            </a:pPr>
            <a:r>
              <a:rPr lang="en-US" sz="1361" dirty="0">
                <a:solidFill>
                  <a:srgbClr val="49495A"/>
                </a:solidFill>
                <a:latin typeface="Open Sans" pitchFamily="34" charset="0"/>
                <a:ea typeface="Open Sans" pitchFamily="34" charset="-122"/>
                <a:cs typeface="Open Sans" pitchFamily="34" charset="-120"/>
              </a:rPr>
              <a:t>Implement advanced security protocols, including encryption, multi-factor authentication, and regular security audits, to protect sensitive employee data and ensure compliance with data protection regulations such as GDPR and CCPA.</a:t>
            </a:r>
            <a:endParaRPr lang="en-US" sz="1361" dirty="0"/>
          </a:p>
        </p:txBody>
      </p:sp>
    </p:spTree>
    <p:extLst>
      <p:ext uri="{BB962C8B-B14F-4D97-AF65-F5344CB8AC3E}">
        <p14:creationId xmlns:p14="http://schemas.microsoft.com/office/powerpoint/2010/main" val="42179047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a:extLst>
              <a:ext uri="{FF2B5EF4-FFF2-40B4-BE49-F238E27FC236}">
                <a16:creationId xmlns:a16="http://schemas.microsoft.com/office/drawing/2014/main" id="{D1D142FE-BD04-37CC-82D1-5335607824B0}"/>
              </a:ext>
            </a:extLst>
          </p:cNvPr>
          <p:cNvSpPr/>
          <p:nvPr/>
        </p:nvSpPr>
        <p:spPr>
          <a:xfrm>
            <a:off x="0" y="0"/>
            <a:ext cx="14630400" cy="8229600"/>
          </a:xfrm>
          <a:prstGeom prst="rect">
            <a:avLst/>
          </a:prstGeom>
          <a:solidFill>
            <a:srgbClr val="F4F0FF"/>
          </a:solidFill>
          <a:ln/>
        </p:spPr>
        <p:txBody>
          <a:bodyPr/>
          <a:lstStyle/>
          <a:p>
            <a:endParaRPr lang="en-US"/>
          </a:p>
        </p:txBody>
      </p:sp>
      <p:sp>
        <p:nvSpPr>
          <p:cNvPr id="3" name="Shape 1">
            <a:extLst>
              <a:ext uri="{FF2B5EF4-FFF2-40B4-BE49-F238E27FC236}">
                <a16:creationId xmlns:a16="http://schemas.microsoft.com/office/drawing/2014/main" id="{81863058-6850-6BAD-AA19-47218E199855}"/>
              </a:ext>
            </a:extLst>
          </p:cNvPr>
          <p:cNvSpPr/>
          <p:nvPr/>
        </p:nvSpPr>
        <p:spPr>
          <a:xfrm>
            <a:off x="0" y="0"/>
            <a:ext cx="14630400" cy="8229600"/>
          </a:xfrm>
          <a:prstGeom prst="rect">
            <a:avLst/>
          </a:prstGeom>
          <a:solidFill>
            <a:srgbClr val="FBFAFF"/>
          </a:solidFill>
          <a:ln/>
        </p:spPr>
        <p:txBody>
          <a:bodyPr/>
          <a:lstStyle/>
          <a:p>
            <a:endParaRPr lang="en-US"/>
          </a:p>
        </p:txBody>
      </p:sp>
      <p:pic>
        <p:nvPicPr>
          <p:cNvPr id="4" name="Image 0" descr="preencoded.png">
            <a:extLst>
              <a:ext uri="{FF2B5EF4-FFF2-40B4-BE49-F238E27FC236}">
                <a16:creationId xmlns:a16="http://schemas.microsoft.com/office/drawing/2014/main" id="{077082C5-48B3-9CAA-EF1F-49CBAA89700E}"/>
              </a:ext>
            </a:extLst>
          </p:cNvPr>
          <p:cNvPicPr>
            <a:picLocks noChangeAspect="1"/>
          </p:cNvPicPr>
          <p:nvPr/>
        </p:nvPicPr>
        <p:blipFill>
          <a:blip r:embed="rId2"/>
          <a:stretch>
            <a:fillRect/>
          </a:stretch>
        </p:blipFill>
        <p:spPr>
          <a:xfrm>
            <a:off x="9144000" y="0"/>
            <a:ext cx="5486400" cy="8229600"/>
          </a:xfrm>
          <a:prstGeom prst="rect">
            <a:avLst/>
          </a:prstGeom>
        </p:spPr>
      </p:pic>
      <p:pic>
        <p:nvPicPr>
          <p:cNvPr id="5" name="Image 1" descr="preencoded.png">
            <a:extLst>
              <a:ext uri="{FF2B5EF4-FFF2-40B4-BE49-F238E27FC236}">
                <a16:creationId xmlns:a16="http://schemas.microsoft.com/office/drawing/2014/main" id="{6EBFAAD2-F952-E131-6CDC-891C6BCB4A53}"/>
              </a:ext>
            </a:extLst>
          </p:cNvPr>
          <p:cNvPicPr>
            <a:picLocks noChangeAspect="1"/>
          </p:cNvPicPr>
          <p:nvPr/>
        </p:nvPicPr>
        <p:blipFill>
          <a:blip r:embed="rId3"/>
          <a:stretch>
            <a:fillRect/>
          </a:stretch>
        </p:blipFill>
        <p:spPr>
          <a:xfrm>
            <a:off x="9359979" y="2103596"/>
            <a:ext cx="5054322" cy="4022408"/>
          </a:xfrm>
          <a:prstGeom prst="rect">
            <a:avLst/>
          </a:prstGeom>
        </p:spPr>
      </p:pic>
      <p:sp>
        <p:nvSpPr>
          <p:cNvPr id="6" name="Text 2">
            <a:extLst>
              <a:ext uri="{FF2B5EF4-FFF2-40B4-BE49-F238E27FC236}">
                <a16:creationId xmlns:a16="http://schemas.microsoft.com/office/drawing/2014/main" id="{8C49F3C3-7167-17DE-B5B0-8E88B3DF5F14}"/>
              </a:ext>
            </a:extLst>
          </p:cNvPr>
          <p:cNvSpPr/>
          <p:nvPr/>
        </p:nvSpPr>
        <p:spPr>
          <a:xfrm>
            <a:off x="604837" y="899636"/>
            <a:ext cx="7621548" cy="540068"/>
          </a:xfrm>
          <a:prstGeom prst="rect">
            <a:avLst/>
          </a:prstGeom>
          <a:noFill/>
          <a:ln/>
        </p:spPr>
        <p:txBody>
          <a:bodyPr wrap="none" rtlCol="0" anchor="t"/>
          <a:lstStyle/>
          <a:p>
            <a:pPr marL="0" indent="0">
              <a:lnSpc>
                <a:spcPts val="4253"/>
              </a:lnSpc>
              <a:buNone/>
            </a:pPr>
            <a:r>
              <a:rPr lang="en-US" sz="3402" dirty="0">
                <a:solidFill>
                  <a:srgbClr val="5955EB"/>
                </a:solidFill>
                <a:latin typeface="Libre Baskerville" pitchFamily="34" charset="0"/>
                <a:ea typeface="Libre Baskerville" pitchFamily="34" charset="-122"/>
                <a:cs typeface="Libre Baskerville" pitchFamily="34" charset="-120"/>
              </a:rPr>
              <a:t>Advanced Analytics and Reporting</a:t>
            </a:r>
            <a:endParaRPr lang="en-US" sz="3402" dirty="0"/>
          </a:p>
        </p:txBody>
      </p:sp>
      <p:pic>
        <p:nvPicPr>
          <p:cNvPr id="7" name="Image 2" descr="preencoded.png">
            <a:extLst>
              <a:ext uri="{FF2B5EF4-FFF2-40B4-BE49-F238E27FC236}">
                <a16:creationId xmlns:a16="http://schemas.microsoft.com/office/drawing/2014/main" id="{D921C2FF-F36E-B01F-3972-01580000A7AF}"/>
              </a:ext>
            </a:extLst>
          </p:cNvPr>
          <p:cNvPicPr>
            <a:picLocks noChangeAspect="1"/>
          </p:cNvPicPr>
          <p:nvPr/>
        </p:nvPicPr>
        <p:blipFill>
          <a:blip r:embed="rId4"/>
          <a:stretch>
            <a:fillRect/>
          </a:stretch>
        </p:blipFill>
        <p:spPr>
          <a:xfrm>
            <a:off x="604837" y="1698903"/>
            <a:ext cx="431959" cy="431959"/>
          </a:xfrm>
          <a:prstGeom prst="rect">
            <a:avLst/>
          </a:prstGeom>
        </p:spPr>
      </p:pic>
      <p:sp>
        <p:nvSpPr>
          <p:cNvPr id="8" name="Text 3">
            <a:extLst>
              <a:ext uri="{FF2B5EF4-FFF2-40B4-BE49-F238E27FC236}">
                <a16:creationId xmlns:a16="http://schemas.microsoft.com/office/drawing/2014/main" id="{D3E94CC2-98A4-3421-8D47-D7576EAFB709}"/>
              </a:ext>
            </a:extLst>
          </p:cNvPr>
          <p:cNvSpPr/>
          <p:nvPr/>
        </p:nvSpPr>
        <p:spPr>
          <a:xfrm>
            <a:off x="604837" y="2303621"/>
            <a:ext cx="2177534" cy="269915"/>
          </a:xfrm>
          <a:prstGeom prst="rect">
            <a:avLst/>
          </a:prstGeom>
          <a:noFill/>
          <a:ln/>
        </p:spPr>
        <p:txBody>
          <a:bodyPr wrap="none" rtlCol="0" anchor="t"/>
          <a:lstStyle/>
          <a:p>
            <a:pPr marL="0" indent="0" algn="l">
              <a:lnSpc>
                <a:spcPts val="2126"/>
              </a:lnSpc>
              <a:buNone/>
            </a:pPr>
            <a:r>
              <a:rPr lang="en-US" sz="1701" dirty="0">
                <a:solidFill>
                  <a:srgbClr val="5955EB"/>
                </a:solidFill>
                <a:latin typeface="Libre Baskerville" pitchFamily="34" charset="0"/>
                <a:ea typeface="Libre Baskerville" pitchFamily="34" charset="-122"/>
                <a:cs typeface="Libre Baskerville" pitchFamily="34" charset="-120"/>
              </a:rPr>
              <a:t>Predictive Analytics</a:t>
            </a:r>
            <a:endParaRPr lang="en-US" sz="1701" dirty="0"/>
          </a:p>
        </p:txBody>
      </p:sp>
      <p:sp>
        <p:nvSpPr>
          <p:cNvPr id="9" name="Text 4">
            <a:extLst>
              <a:ext uri="{FF2B5EF4-FFF2-40B4-BE49-F238E27FC236}">
                <a16:creationId xmlns:a16="http://schemas.microsoft.com/office/drawing/2014/main" id="{BDB5C3E3-0736-CDE4-4EF2-092B72137F71}"/>
              </a:ext>
            </a:extLst>
          </p:cNvPr>
          <p:cNvSpPr/>
          <p:nvPr/>
        </p:nvSpPr>
        <p:spPr>
          <a:xfrm>
            <a:off x="604837" y="2677120"/>
            <a:ext cx="7934325" cy="553164"/>
          </a:xfrm>
          <a:prstGeom prst="rect">
            <a:avLst/>
          </a:prstGeom>
          <a:noFill/>
          <a:ln/>
        </p:spPr>
        <p:txBody>
          <a:bodyPr wrap="square" rtlCol="0" anchor="t"/>
          <a:lstStyle/>
          <a:p>
            <a:pPr marL="0" indent="0" algn="l">
              <a:lnSpc>
                <a:spcPts val="2177"/>
              </a:lnSpc>
              <a:buNone/>
            </a:pPr>
            <a:r>
              <a:rPr lang="en-US" sz="1361" dirty="0">
                <a:solidFill>
                  <a:srgbClr val="49495A"/>
                </a:solidFill>
                <a:latin typeface="Open Sans" pitchFamily="34" charset="0"/>
                <a:ea typeface="Open Sans" pitchFamily="34" charset="-122"/>
                <a:cs typeface="Open Sans" pitchFamily="34" charset="-120"/>
              </a:rPr>
              <a:t>Implement machine learning algorithms to analyze historical data and predict future trends in seminar attendance and employee participation.</a:t>
            </a:r>
            <a:endParaRPr lang="en-US" sz="1361" dirty="0"/>
          </a:p>
        </p:txBody>
      </p:sp>
      <p:pic>
        <p:nvPicPr>
          <p:cNvPr id="10" name="Image 3" descr="preencoded.png">
            <a:extLst>
              <a:ext uri="{FF2B5EF4-FFF2-40B4-BE49-F238E27FC236}">
                <a16:creationId xmlns:a16="http://schemas.microsoft.com/office/drawing/2014/main" id="{C524AD36-2658-6F11-DC25-9C2C0E21280B}"/>
              </a:ext>
            </a:extLst>
          </p:cNvPr>
          <p:cNvPicPr>
            <a:picLocks noChangeAspect="1"/>
          </p:cNvPicPr>
          <p:nvPr/>
        </p:nvPicPr>
        <p:blipFill>
          <a:blip r:embed="rId5"/>
          <a:stretch>
            <a:fillRect/>
          </a:stretch>
        </p:blipFill>
        <p:spPr>
          <a:xfrm>
            <a:off x="604837" y="3748683"/>
            <a:ext cx="431959" cy="431959"/>
          </a:xfrm>
          <a:prstGeom prst="rect">
            <a:avLst/>
          </a:prstGeom>
        </p:spPr>
      </p:pic>
      <p:sp>
        <p:nvSpPr>
          <p:cNvPr id="11" name="Text 5">
            <a:extLst>
              <a:ext uri="{FF2B5EF4-FFF2-40B4-BE49-F238E27FC236}">
                <a16:creationId xmlns:a16="http://schemas.microsoft.com/office/drawing/2014/main" id="{ACCA2198-CD33-DEA8-C805-9A3BDCC5B6EA}"/>
              </a:ext>
            </a:extLst>
          </p:cNvPr>
          <p:cNvSpPr/>
          <p:nvPr/>
        </p:nvSpPr>
        <p:spPr>
          <a:xfrm>
            <a:off x="604837" y="4353401"/>
            <a:ext cx="2444472" cy="269915"/>
          </a:xfrm>
          <a:prstGeom prst="rect">
            <a:avLst/>
          </a:prstGeom>
          <a:noFill/>
          <a:ln/>
        </p:spPr>
        <p:txBody>
          <a:bodyPr wrap="none" rtlCol="0" anchor="t"/>
          <a:lstStyle/>
          <a:p>
            <a:pPr marL="0" indent="0" algn="l">
              <a:lnSpc>
                <a:spcPts val="2126"/>
              </a:lnSpc>
              <a:buNone/>
            </a:pPr>
            <a:r>
              <a:rPr lang="en-US" sz="1701" dirty="0">
                <a:solidFill>
                  <a:srgbClr val="5955EB"/>
                </a:solidFill>
                <a:latin typeface="Libre Baskerville" pitchFamily="34" charset="0"/>
                <a:ea typeface="Libre Baskerville" pitchFamily="34" charset="-122"/>
                <a:cs typeface="Libre Baskerville" pitchFamily="34" charset="-120"/>
              </a:rPr>
              <a:t>Customizable Reports</a:t>
            </a:r>
            <a:endParaRPr lang="en-US" sz="1701" dirty="0"/>
          </a:p>
        </p:txBody>
      </p:sp>
      <p:sp>
        <p:nvSpPr>
          <p:cNvPr id="12" name="Text 6">
            <a:extLst>
              <a:ext uri="{FF2B5EF4-FFF2-40B4-BE49-F238E27FC236}">
                <a16:creationId xmlns:a16="http://schemas.microsoft.com/office/drawing/2014/main" id="{09047662-9CB0-98B6-1277-DD8B9FAE4D9D}"/>
              </a:ext>
            </a:extLst>
          </p:cNvPr>
          <p:cNvSpPr/>
          <p:nvPr/>
        </p:nvSpPr>
        <p:spPr>
          <a:xfrm>
            <a:off x="604837" y="4726900"/>
            <a:ext cx="7934325" cy="553164"/>
          </a:xfrm>
          <a:prstGeom prst="rect">
            <a:avLst/>
          </a:prstGeom>
          <a:noFill/>
          <a:ln/>
        </p:spPr>
        <p:txBody>
          <a:bodyPr wrap="square" rtlCol="0" anchor="t"/>
          <a:lstStyle/>
          <a:p>
            <a:pPr marL="0" indent="0" algn="l">
              <a:lnSpc>
                <a:spcPts val="2177"/>
              </a:lnSpc>
              <a:buNone/>
            </a:pPr>
            <a:r>
              <a:rPr lang="en-US" sz="1361" dirty="0">
                <a:solidFill>
                  <a:srgbClr val="49495A"/>
                </a:solidFill>
                <a:latin typeface="Open Sans" pitchFamily="34" charset="0"/>
                <a:ea typeface="Open Sans" pitchFamily="34" charset="-122"/>
                <a:cs typeface="Open Sans" pitchFamily="34" charset="-120"/>
              </a:rPr>
              <a:t>Enhancing the reporting module to allow HR staff to create and customize reports based on various parameters such as date ranges, course names, and department-specific data.</a:t>
            </a:r>
            <a:endParaRPr lang="en-US" sz="1361" dirty="0"/>
          </a:p>
        </p:txBody>
      </p:sp>
      <p:pic>
        <p:nvPicPr>
          <p:cNvPr id="13" name="Image 4" descr="preencoded.png">
            <a:extLst>
              <a:ext uri="{FF2B5EF4-FFF2-40B4-BE49-F238E27FC236}">
                <a16:creationId xmlns:a16="http://schemas.microsoft.com/office/drawing/2014/main" id="{ACF039F2-18C3-81EF-656D-794E4E6D918F}"/>
              </a:ext>
            </a:extLst>
          </p:cNvPr>
          <p:cNvPicPr>
            <a:picLocks noChangeAspect="1"/>
          </p:cNvPicPr>
          <p:nvPr/>
        </p:nvPicPr>
        <p:blipFill>
          <a:blip r:embed="rId6"/>
          <a:stretch>
            <a:fillRect/>
          </a:stretch>
        </p:blipFill>
        <p:spPr>
          <a:xfrm>
            <a:off x="604837" y="5798463"/>
            <a:ext cx="431959" cy="431959"/>
          </a:xfrm>
          <a:prstGeom prst="rect">
            <a:avLst/>
          </a:prstGeom>
        </p:spPr>
      </p:pic>
      <p:sp>
        <p:nvSpPr>
          <p:cNvPr id="14" name="Text 7">
            <a:extLst>
              <a:ext uri="{FF2B5EF4-FFF2-40B4-BE49-F238E27FC236}">
                <a16:creationId xmlns:a16="http://schemas.microsoft.com/office/drawing/2014/main" id="{A0015D6F-9D27-4F56-F317-98523BA745DB}"/>
              </a:ext>
            </a:extLst>
          </p:cNvPr>
          <p:cNvSpPr/>
          <p:nvPr/>
        </p:nvSpPr>
        <p:spPr>
          <a:xfrm>
            <a:off x="604837" y="6403181"/>
            <a:ext cx="2525435" cy="269915"/>
          </a:xfrm>
          <a:prstGeom prst="rect">
            <a:avLst/>
          </a:prstGeom>
          <a:noFill/>
          <a:ln/>
        </p:spPr>
        <p:txBody>
          <a:bodyPr wrap="none" rtlCol="0" anchor="t"/>
          <a:lstStyle/>
          <a:p>
            <a:pPr marL="0" indent="0" algn="l">
              <a:lnSpc>
                <a:spcPts val="2126"/>
              </a:lnSpc>
              <a:buNone/>
            </a:pPr>
            <a:r>
              <a:rPr lang="en-US" sz="1701" dirty="0">
                <a:solidFill>
                  <a:srgbClr val="5955EB"/>
                </a:solidFill>
                <a:latin typeface="Libre Baskerville" pitchFamily="34" charset="0"/>
                <a:ea typeface="Libre Baskerville" pitchFamily="34" charset="-122"/>
                <a:cs typeface="Libre Baskerville" pitchFamily="34" charset="-120"/>
              </a:rPr>
              <a:t>Real-Time Dashboards</a:t>
            </a:r>
            <a:endParaRPr lang="en-US" sz="1701" dirty="0"/>
          </a:p>
        </p:txBody>
      </p:sp>
      <p:sp>
        <p:nvSpPr>
          <p:cNvPr id="15" name="Text 8">
            <a:extLst>
              <a:ext uri="{FF2B5EF4-FFF2-40B4-BE49-F238E27FC236}">
                <a16:creationId xmlns:a16="http://schemas.microsoft.com/office/drawing/2014/main" id="{5F44DE74-38D1-9F56-5272-E9BB32ADB518}"/>
              </a:ext>
            </a:extLst>
          </p:cNvPr>
          <p:cNvSpPr/>
          <p:nvPr/>
        </p:nvSpPr>
        <p:spPr>
          <a:xfrm>
            <a:off x="604837" y="6776680"/>
            <a:ext cx="7934325" cy="553164"/>
          </a:xfrm>
          <a:prstGeom prst="rect">
            <a:avLst/>
          </a:prstGeom>
          <a:noFill/>
          <a:ln/>
        </p:spPr>
        <p:txBody>
          <a:bodyPr wrap="square" rtlCol="0" anchor="t"/>
          <a:lstStyle/>
          <a:p>
            <a:pPr marL="0" indent="0" algn="l">
              <a:lnSpc>
                <a:spcPts val="2177"/>
              </a:lnSpc>
              <a:buNone/>
            </a:pPr>
            <a:r>
              <a:rPr lang="en-US" sz="1361" dirty="0">
                <a:solidFill>
                  <a:srgbClr val="49495A"/>
                </a:solidFill>
                <a:latin typeface="Open Sans" pitchFamily="34" charset="0"/>
                <a:ea typeface="Open Sans" pitchFamily="34" charset="-122"/>
                <a:cs typeface="Open Sans" pitchFamily="34" charset="-120"/>
              </a:rPr>
              <a:t>Developing real-time dashboards with interactive visualizations to monitor key performance indicators (KPIs) and seminar metrics.</a:t>
            </a:r>
            <a:endParaRPr lang="en-US" sz="1361" dirty="0"/>
          </a:p>
        </p:txBody>
      </p:sp>
    </p:spTree>
    <p:extLst>
      <p:ext uri="{BB962C8B-B14F-4D97-AF65-F5344CB8AC3E}">
        <p14:creationId xmlns:p14="http://schemas.microsoft.com/office/powerpoint/2010/main" val="5951099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a:extLst>
              <a:ext uri="{FF2B5EF4-FFF2-40B4-BE49-F238E27FC236}">
                <a16:creationId xmlns:a16="http://schemas.microsoft.com/office/drawing/2014/main" id="{6802E1D3-DBC7-3496-A005-DA4E5A533B9E}"/>
              </a:ext>
            </a:extLst>
          </p:cNvPr>
          <p:cNvSpPr/>
          <p:nvPr/>
        </p:nvSpPr>
        <p:spPr>
          <a:xfrm>
            <a:off x="0" y="0"/>
            <a:ext cx="14630400" cy="8229600"/>
          </a:xfrm>
          <a:prstGeom prst="rect">
            <a:avLst/>
          </a:prstGeom>
          <a:solidFill>
            <a:srgbClr val="F4F0FF"/>
          </a:solidFill>
          <a:ln/>
        </p:spPr>
        <p:txBody>
          <a:bodyPr/>
          <a:lstStyle/>
          <a:p>
            <a:endParaRPr lang="en-US"/>
          </a:p>
        </p:txBody>
      </p:sp>
      <p:sp>
        <p:nvSpPr>
          <p:cNvPr id="3" name="Shape 1">
            <a:extLst>
              <a:ext uri="{FF2B5EF4-FFF2-40B4-BE49-F238E27FC236}">
                <a16:creationId xmlns:a16="http://schemas.microsoft.com/office/drawing/2014/main" id="{31ED8708-6790-C653-F66D-33573421F6F5}"/>
              </a:ext>
            </a:extLst>
          </p:cNvPr>
          <p:cNvSpPr/>
          <p:nvPr/>
        </p:nvSpPr>
        <p:spPr>
          <a:xfrm>
            <a:off x="0" y="0"/>
            <a:ext cx="14630400" cy="8229600"/>
          </a:xfrm>
          <a:prstGeom prst="rect">
            <a:avLst/>
          </a:prstGeom>
          <a:solidFill>
            <a:srgbClr val="FBFAFF"/>
          </a:solidFill>
          <a:ln/>
        </p:spPr>
        <p:txBody>
          <a:bodyPr/>
          <a:lstStyle/>
          <a:p>
            <a:endParaRPr lang="en-US"/>
          </a:p>
        </p:txBody>
      </p:sp>
      <p:pic>
        <p:nvPicPr>
          <p:cNvPr id="4" name="Image 0" descr="preencoded.png">
            <a:extLst>
              <a:ext uri="{FF2B5EF4-FFF2-40B4-BE49-F238E27FC236}">
                <a16:creationId xmlns:a16="http://schemas.microsoft.com/office/drawing/2014/main" id="{52022B91-63E3-73C0-9291-A9D5FBE4E196}"/>
              </a:ext>
            </a:extLst>
          </p:cNvPr>
          <p:cNvPicPr>
            <a:picLocks noChangeAspect="1"/>
          </p:cNvPicPr>
          <p:nvPr/>
        </p:nvPicPr>
        <p:blipFill>
          <a:blip r:embed="rId2"/>
          <a:stretch>
            <a:fillRect/>
          </a:stretch>
        </p:blipFill>
        <p:spPr>
          <a:xfrm>
            <a:off x="9144000" y="0"/>
            <a:ext cx="5486400" cy="8229600"/>
          </a:xfrm>
          <a:prstGeom prst="rect">
            <a:avLst/>
          </a:prstGeom>
        </p:spPr>
      </p:pic>
      <p:pic>
        <p:nvPicPr>
          <p:cNvPr id="5" name="Image 1" descr="preencoded.png">
            <a:extLst>
              <a:ext uri="{FF2B5EF4-FFF2-40B4-BE49-F238E27FC236}">
                <a16:creationId xmlns:a16="http://schemas.microsoft.com/office/drawing/2014/main" id="{E94BB6D2-6BEB-53B9-C09A-94ED5A872A8B}"/>
              </a:ext>
            </a:extLst>
          </p:cNvPr>
          <p:cNvPicPr>
            <a:picLocks noChangeAspect="1"/>
          </p:cNvPicPr>
          <p:nvPr/>
        </p:nvPicPr>
        <p:blipFill>
          <a:blip r:embed="rId3"/>
          <a:stretch>
            <a:fillRect/>
          </a:stretch>
        </p:blipFill>
        <p:spPr>
          <a:xfrm>
            <a:off x="9422249" y="2502218"/>
            <a:ext cx="4929902" cy="3225046"/>
          </a:xfrm>
          <a:prstGeom prst="rect">
            <a:avLst/>
          </a:prstGeom>
        </p:spPr>
      </p:pic>
      <p:sp>
        <p:nvSpPr>
          <p:cNvPr id="6" name="Text 2">
            <a:extLst>
              <a:ext uri="{FF2B5EF4-FFF2-40B4-BE49-F238E27FC236}">
                <a16:creationId xmlns:a16="http://schemas.microsoft.com/office/drawing/2014/main" id="{536C5170-3039-7A7D-94C9-8AC2938EB7D6}"/>
              </a:ext>
            </a:extLst>
          </p:cNvPr>
          <p:cNvSpPr/>
          <p:nvPr/>
        </p:nvSpPr>
        <p:spPr>
          <a:xfrm>
            <a:off x="778907" y="790813"/>
            <a:ext cx="7586186" cy="1390888"/>
          </a:xfrm>
          <a:prstGeom prst="rect">
            <a:avLst/>
          </a:prstGeom>
          <a:noFill/>
          <a:ln/>
        </p:spPr>
        <p:txBody>
          <a:bodyPr wrap="square" rtlCol="0" anchor="t"/>
          <a:lstStyle/>
          <a:p>
            <a:pPr marL="0" indent="0">
              <a:lnSpc>
                <a:spcPts val="5477"/>
              </a:lnSpc>
              <a:buNone/>
            </a:pPr>
            <a:r>
              <a:rPr lang="en-US" sz="4381" dirty="0">
                <a:solidFill>
                  <a:srgbClr val="5955EB"/>
                </a:solidFill>
                <a:latin typeface="Libre Baskerville" pitchFamily="34" charset="0"/>
                <a:ea typeface="Libre Baskerville" pitchFamily="34" charset="-122"/>
                <a:cs typeface="Libre Baskerville" pitchFamily="34" charset="-120"/>
              </a:rPr>
              <a:t>Integration with Existing Systems</a:t>
            </a:r>
            <a:endParaRPr lang="en-US" sz="4381" dirty="0"/>
          </a:p>
        </p:txBody>
      </p:sp>
      <p:sp>
        <p:nvSpPr>
          <p:cNvPr id="7" name="Shape 3">
            <a:extLst>
              <a:ext uri="{FF2B5EF4-FFF2-40B4-BE49-F238E27FC236}">
                <a16:creationId xmlns:a16="http://schemas.microsoft.com/office/drawing/2014/main" id="{DDC65958-18E2-7B24-F3DB-B0F492D4F25B}"/>
              </a:ext>
            </a:extLst>
          </p:cNvPr>
          <p:cNvSpPr/>
          <p:nvPr/>
        </p:nvSpPr>
        <p:spPr>
          <a:xfrm>
            <a:off x="1090613" y="2515553"/>
            <a:ext cx="44410" cy="4923115"/>
          </a:xfrm>
          <a:prstGeom prst="rect">
            <a:avLst/>
          </a:prstGeom>
          <a:solidFill>
            <a:srgbClr val="B8B7E0"/>
          </a:solidFill>
          <a:ln/>
        </p:spPr>
        <p:txBody>
          <a:bodyPr/>
          <a:lstStyle/>
          <a:p>
            <a:endParaRPr lang="en-US"/>
          </a:p>
        </p:txBody>
      </p:sp>
      <p:sp>
        <p:nvSpPr>
          <p:cNvPr id="8" name="Shape 4">
            <a:extLst>
              <a:ext uri="{FF2B5EF4-FFF2-40B4-BE49-F238E27FC236}">
                <a16:creationId xmlns:a16="http://schemas.microsoft.com/office/drawing/2014/main" id="{483B5DB5-90F2-C45C-1A51-CCA156A1F705}"/>
              </a:ext>
            </a:extLst>
          </p:cNvPr>
          <p:cNvSpPr/>
          <p:nvPr/>
        </p:nvSpPr>
        <p:spPr>
          <a:xfrm>
            <a:off x="1363147" y="2994124"/>
            <a:ext cx="778907" cy="44410"/>
          </a:xfrm>
          <a:prstGeom prst="rect">
            <a:avLst/>
          </a:prstGeom>
          <a:solidFill>
            <a:srgbClr val="B8B7E0"/>
          </a:solidFill>
          <a:ln/>
        </p:spPr>
        <p:txBody>
          <a:bodyPr/>
          <a:lstStyle/>
          <a:p>
            <a:endParaRPr lang="en-US"/>
          </a:p>
        </p:txBody>
      </p:sp>
      <p:sp>
        <p:nvSpPr>
          <p:cNvPr id="9" name="Shape 5">
            <a:extLst>
              <a:ext uri="{FF2B5EF4-FFF2-40B4-BE49-F238E27FC236}">
                <a16:creationId xmlns:a16="http://schemas.microsoft.com/office/drawing/2014/main" id="{DCA89DBC-1211-6B76-BA92-57598790CE35}"/>
              </a:ext>
            </a:extLst>
          </p:cNvPr>
          <p:cNvSpPr/>
          <p:nvPr/>
        </p:nvSpPr>
        <p:spPr>
          <a:xfrm>
            <a:off x="862370" y="2765941"/>
            <a:ext cx="500777" cy="500777"/>
          </a:xfrm>
          <a:prstGeom prst="roundRect">
            <a:avLst>
              <a:gd name="adj" fmla="val 26667"/>
            </a:avLst>
          </a:prstGeom>
          <a:solidFill>
            <a:srgbClr val="DED6FF"/>
          </a:solidFill>
          <a:ln/>
        </p:spPr>
        <p:txBody>
          <a:bodyPr/>
          <a:lstStyle/>
          <a:p>
            <a:endParaRPr lang="en-US"/>
          </a:p>
        </p:txBody>
      </p:sp>
      <p:sp>
        <p:nvSpPr>
          <p:cNvPr id="10" name="Text 6">
            <a:extLst>
              <a:ext uri="{FF2B5EF4-FFF2-40B4-BE49-F238E27FC236}">
                <a16:creationId xmlns:a16="http://schemas.microsoft.com/office/drawing/2014/main" id="{C48CB7D5-57CA-ECA4-C867-CA3DC7EC1B56}"/>
              </a:ext>
            </a:extLst>
          </p:cNvPr>
          <p:cNvSpPr/>
          <p:nvPr/>
        </p:nvSpPr>
        <p:spPr>
          <a:xfrm>
            <a:off x="1038225" y="2849404"/>
            <a:ext cx="148947" cy="333851"/>
          </a:xfrm>
          <a:prstGeom prst="rect">
            <a:avLst/>
          </a:prstGeom>
          <a:noFill/>
          <a:ln/>
        </p:spPr>
        <p:txBody>
          <a:bodyPr wrap="none" rtlCol="0" anchor="t"/>
          <a:lstStyle/>
          <a:p>
            <a:pPr marL="0" indent="0" algn="ctr">
              <a:lnSpc>
                <a:spcPts val="2629"/>
              </a:lnSpc>
              <a:buNone/>
            </a:pPr>
            <a:r>
              <a:rPr lang="en-US" sz="2629" dirty="0">
                <a:solidFill>
                  <a:srgbClr val="5955EB"/>
                </a:solidFill>
                <a:latin typeface="Libre Baskerville" pitchFamily="34" charset="0"/>
                <a:ea typeface="Libre Baskerville" pitchFamily="34" charset="-122"/>
                <a:cs typeface="Libre Baskerville" pitchFamily="34" charset="-120"/>
              </a:rPr>
              <a:t>1</a:t>
            </a:r>
            <a:endParaRPr lang="en-US" sz="2629" dirty="0"/>
          </a:p>
        </p:txBody>
      </p:sp>
      <p:sp>
        <p:nvSpPr>
          <p:cNvPr id="11" name="Text 7">
            <a:extLst>
              <a:ext uri="{FF2B5EF4-FFF2-40B4-BE49-F238E27FC236}">
                <a16:creationId xmlns:a16="http://schemas.microsoft.com/office/drawing/2014/main" id="{79247286-4F0F-65ED-90C5-E64ADE9DC7DF}"/>
              </a:ext>
            </a:extLst>
          </p:cNvPr>
          <p:cNvSpPr/>
          <p:nvPr/>
        </p:nvSpPr>
        <p:spPr>
          <a:xfrm>
            <a:off x="2336840" y="2738080"/>
            <a:ext cx="2782014" cy="347782"/>
          </a:xfrm>
          <a:prstGeom prst="rect">
            <a:avLst/>
          </a:prstGeom>
          <a:noFill/>
          <a:ln/>
        </p:spPr>
        <p:txBody>
          <a:bodyPr wrap="none" rtlCol="0" anchor="t"/>
          <a:lstStyle/>
          <a:p>
            <a:pPr marL="0" indent="0" algn="l">
              <a:lnSpc>
                <a:spcPts val="2738"/>
              </a:lnSpc>
              <a:buNone/>
            </a:pPr>
            <a:r>
              <a:rPr lang="en-US" sz="2191" dirty="0">
                <a:solidFill>
                  <a:srgbClr val="5955EB"/>
                </a:solidFill>
                <a:latin typeface="Libre Baskerville" pitchFamily="34" charset="0"/>
                <a:ea typeface="Libre Baskerville" pitchFamily="34" charset="-122"/>
                <a:cs typeface="Libre Baskerville" pitchFamily="34" charset="-120"/>
              </a:rPr>
              <a:t>HRMS Integration</a:t>
            </a:r>
            <a:endParaRPr lang="en-US" sz="2191" dirty="0"/>
          </a:p>
        </p:txBody>
      </p:sp>
      <p:sp>
        <p:nvSpPr>
          <p:cNvPr id="12" name="Text 8">
            <a:extLst>
              <a:ext uri="{FF2B5EF4-FFF2-40B4-BE49-F238E27FC236}">
                <a16:creationId xmlns:a16="http://schemas.microsoft.com/office/drawing/2014/main" id="{E02A2AC6-A4FD-1209-C146-EB873F67D130}"/>
              </a:ext>
            </a:extLst>
          </p:cNvPr>
          <p:cNvSpPr/>
          <p:nvPr/>
        </p:nvSpPr>
        <p:spPr>
          <a:xfrm>
            <a:off x="2336840" y="3219331"/>
            <a:ext cx="6028253" cy="1067991"/>
          </a:xfrm>
          <a:prstGeom prst="rect">
            <a:avLst/>
          </a:prstGeom>
          <a:noFill/>
          <a:ln/>
        </p:spPr>
        <p:txBody>
          <a:bodyPr wrap="square" rtlCol="0" anchor="t"/>
          <a:lstStyle/>
          <a:p>
            <a:pPr marL="0" indent="0" algn="l">
              <a:lnSpc>
                <a:spcPts val="2804"/>
              </a:lnSpc>
              <a:buNone/>
            </a:pPr>
            <a:r>
              <a:rPr lang="en-US" sz="1753" dirty="0">
                <a:solidFill>
                  <a:srgbClr val="49495A"/>
                </a:solidFill>
                <a:latin typeface="Open Sans" pitchFamily="34" charset="0"/>
                <a:ea typeface="Open Sans" pitchFamily="34" charset="-122"/>
                <a:cs typeface="Open Sans" pitchFamily="34" charset="-120"/>
              </a:rPr>
              <a:t>Integrate Online HRD with the existing Human Resource Management System (HRMS) to facilitate seamless data exchange.</a:t>
            </a:r>
            <a:endParaRPr lang="en-US" sz="1753" dirty="0"/>
          </a:p>
        </p:txBody>
      </p:sp>
      <p:sp>
        <p:nvSpPr>
          <p:cNvPr id="13" name="Shape 9">
            <a:extLst>
              <a:ext uri="{FF2B5EF4-FFF2-40B4-BE49-F238E27FC236}">
                <a16:creationId xmlns:a16="http://schemas.microsoft.com/office/drawing/2014/main" id="{7D135DAF-B86A-9034-0B92-4CCAC0BE0A11}"/>
              </a:ext>
            </a:extLst>
          </p:cNvPr>
          <p:cNvSpPr/>
          <p:nvPr/>
        </p:nvSpPr>
        <p:spPr>
          <a:xfrm>
            <a:off x="1363147" y="5210949"/>
            <a:ext cx="778907" cy="44410"/>
          </a:xfrm>
          <a:prstGeom prst="rect">
            <a:avLst/>
          </a:prstGeom>
          <a:solidFill>
            <a:srgbClr val="B8B7E0"/>
          </a:solidFill>
          <a:ln/>
        </p:spPr>
        <p:txBody>
          <a:bodyPr/>
          <a:lstStyle/>
          <a:p>
            <a:endParaRPr lang="en-US"/>
          </a:p>
        </p:txBody>
      </p:sp>
      <p:sp>
        <p:nvSpPr>
          <p:cNvPr id="14" name="Shape 10">
            <a:extLst>
              <a:ext uri="{FF2B5EF4-FFF2-40B4-BE49-F238E27FC236}">
                <a16:creationId xmlns:a16="http://schemas.microsoft.com/office/drawing/2014/main" id="{44FE6740-6C0B-D580-15E6-AB233F4BC18F}"/>
              </a:ext>
            </a:extLst>
          </p:cNvPr>
          <p:cNvSpPr/>
          <p:nvPr/>
        </p:nvSpPr>
        <p:spPr>
          <a:xfrm>
            <a:off x="862370" y="4982766"/>
            <a:ext cx="500777" cy="500777"/>
          </a:xfrm>
          <a:prstGeom prst="roundRect">
            <a:avLst>
              <a:gd name="adj" fmla="val 26667"/>
            </a:avLst>
          </a:prstGeom>
          <a:solidFill>
            <a:srgbClr val="DED6FF"/>
          </a:solidFill>
          <a:ln/>
        </p:spPr>
        <p:txBody>
          <a:bodyPr/>
          <a:lstStyle/>
          <a:p>
            <a:endParaRPr lang="en-US"/>
          </a:p>
        </p:txBody>
      </p:sp>
      <p:sp>
        <p:nvSpPr>
          <p:cNvPr id="15" name="Text 11">
            <a:extLst>
              <a:ext uri="{FF2B5EF4-FFF2-40B4-BE49-F238E27FC236}">
                <a16:creationId xmlns:a16="http://schemas.microsoft.com/office/drawing/2014/main" id="{4837D594-9F04-4D11-BD52-1D428269157E}"/>
              </a:ext>
            </a:extLst>
          </p:cNvPr>
          <p:cNvSpPr/>
          <p:nvPr/>
        </p:nvSpPr>
        <p:spPr>
          <a:xfrm>
            <a:off x="1009888" y="5066228"/>
            <a:ext cx="205621" cy="333851"/>
          </a:xfrm>
          <a:prstGeom prst="rect">
            <a:avLst/>
          </a:prstGeom>
          <a:noFill/>
          <a:ln/>
        </p:spPr>
        <p:txBody>
          <a:bodyPr wrap="none" rtlCol="0" anchor="t"/>
          <a:lstStyle/>
          <a:p>
            <a:pPr marL="0" indent="0" algn="ctr">
              <a:lnSpc>
                <a:spcPts val="2629"/>
              </a:lnSpc>
              <a:buNone/>
            </a:pPr>
            <a:r>
              <a:rPr lang="en-US" sz="2629" dirty="0">
                <a:solidFill>
                  <a:srgbClr val="5955EB"/>
                </a:solidFill>
                <a:latin typeface="Libre Baskerville" pitchFamily="34" charset="0"/>
                <a:ea typeface="Libre Baskerville" pitchFamily="34" charset="-122"/>
                <a:cs typeface="Libre Baskerville" pitchFamily="34" charset="-120"/>
              </a:rPr>
              <a:t>2</a:t>
            </a:r>
            <a:endParaRPr lang="en-US" sz="2629" dirty="0"/>
          </a:p>
        </p:txBody>
      </p:sp>
      <p:sp>
        <p:nvSpPr>
          <p:cNvPr id="16" name="Text 12">
            <a:extLst>
              <a:ext uri="{FF2B5EF4-FFF2-40B4-BE49-F238E27FC236}">
                <a16:creationId xmlns:a16="http://schemas.microsoft.com/office/drawing/2014/main" id="{2BB3DD89-B18B-750E-FB2B-BC73D2B8F84D}"/>
              </a:ext>
            </a:extLst>
          </p:cNvPr>
          <p:cNvSpPr/>
          <p:nvPr/>
        </p:nvSpPr>
        <p:spPr>
          <a:xfrm>
            <a:off x="2336840" y="4954905"/>
            <a:ext cx="4496872" cy="347782"/>
          </a:xfrm>
          <a:prstGeom prst="rect">
            <a:avLst/>
          </a:prstGeom>
          <a:noFill/>
          <a:ln/>
        </p:spPr>
        <p:txBody>
          <a:bodyPr wrap="none" rtlCol="0" anchor="t"/>
          <a:lstStyle/>
          <a:p>
            <a:pPr marL="0" indent="0" algn="l">
              <a:lnSpc>
                <a:spcPts val="2738"/>
              </a:lnSpc>
              <a:buNone/>
            </a:pPr>
            <a:r>
              <a:rPr lang="en-US" sz="2191" dirty="0">
                <a:solidFill>
                  <a:srgbClr val="5955EB"/>
                </a:solidFill>
                <a:latin typeface="Libre Baskerville" pitchFamily="34" charset="0"/>
                <a:ea typeface="Libre Baskerville" pitchFamily="34" charset="-122"/>
                <a:cs typeface="Libre Baskerville" pitchFamily="34" charset="-120"/>
              </a:rPr>
              <a:t>Third-Party System Integration</a:t>
            </a:r>
            <a:endParaRPr lang="en-US" sz="2191" dirty="0"/>
          </a:p>
        </p:txBody>
      </p:sp>
      <p:sp>
        <p:nvSpPr>
          <p:cNvPr id="17" name="Text 13">
            <a:extLst>
              <a:ext uri="{FF2B5EF4-FFF2-40B4-BE49-F238E27FC236}">
                <a16:creationId xmlns:a16="http://schemas.microsoft.com/office/drawing/2014/main" id="{B6EDA2E6-2D1D-3D27-13AE-9BE84AA77110}"/>
              </a:ext>
            </a:extLst>
          </p:cNvPr>
          <p:cNvSpPr/>
          <p:nvPr/>
        </p:nvSpPr>
        <p:spPr>
          <a:xfrm>
            <a:off x="2336840" y="5436156"/>
            <a:ext cx="6028253" cy="1779984"/>
          </a:xfrm>
          <a:prstGeom prst="rect">
            <a:avLst/>
          </a:prstGeom>
          <a:noFill/>
          <a:ln/>
        </p:spPr>
        <p:txBody>
          <a:bodyPr wrap="square" rtlCol="0" anchor="t"/>
          <a:lstStyle/>
          <a:p>
            <a:pPr marL="0" indent="0" algn="l">
              <a:lnSpc>
                <a:spcPts val="2804"/>
              </a:lnSpc>
              <a:buNone/>
            </a:pPr>
            <a:r>
              <a:rPr lang="en-US" sz="1753" dirty="0">
                <a:solidFill>
                  <a:srgbClr val="49495A"/>
                </a:solidFill>
                <a:latin typeface="Open Sans" pitchFamily="34" charset="0"/>
                <a:ea typeface="Open Sans" pitchFamily="34" charset="-122"/>
                <a:cs typeface="Open Sans" pitchFamily="34" charset="-120"/>
              </a:rPr>
              <a:t>Exploring partnerships with third-party platforms and services to enhance functionality, such as integrating with Learning Management Systems (LMS) for a seamless learning experience or incorporating video conferencing tools for virtual seminars.</a:t>
            </a:r>
            <a:endParaRPr lang="en-US" sz="1753" dirty="0"/>
          </a:p>
        </p:txBody>
      </p:sp>
    </p:spTree>
    <p:extLst>
      <p:ext uri="{BB962C8B-B14F-4D97-AF65-F5344CB8AC3E}">
        <p14:creationId xmlns:p14="http://schemas.microsoft.com/office/powerpoint/2010/main" val="36977569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a:extLst>
              <a:ext uri="{FF2B5EF4-FFF2-40B4-BE49-F238E27FC236}">
                <a16:creationId xmlns:a16="http://schemas.microsoft.com/office/drawing/2014/main" id="{CD93933B-3DB3-8C93-0DD0-695C56551CD1}"/>
              </a:ext>
            </a:extLst>
          </p:cNvPr>
          <p:cNvSpPr/>
          <p:nvPr/>
        </p:nvSpPr>
        <p:spPr>
          <a:xfrm>
            <a:off x="0" y="0"/>
            <a:ext cx="14630400" cy="8229600"/>
          </a:xfrm>
          <a:prstGeom prst="rect">
            <a:avLst/>
          </a:prstGeom>
          <a:solidFill>
            <a:srgbClr val="F4F0FF"/>
          </a:solidFill>
          <a:ln/>
        </p:spPr>
        <p:txBody>
          <a:bodyPr/>
          <a:lstStyle/>
          <a:p>
            <a:endParaRPr lang="en-US"/>
          </a:p>
        </p:txBody>
      </p:sp>
      <p:sp>
        <p:nvSpPr>
          <p:cNvPr id="3" name="Shape 1">
            <a:extLst>
              <a:ext uri="{FF2B5EF4-FFF2-40B4-BE49-F238E27FC236}">
                <a16:creationId xmlns:a16="http://schemas.microsoft.com/office/drawing/2014/main" id="{1D627850-8E61-A0D7-10D8-21A965AEF0D5}"/>
              </a:ext>
            </a:extLst>
          </p:cNvPr>
          <p:cNvSpPr/>
          <p:nvPr/>
        </p:nvSpPr>
        <p:spPr>
          <a:xfrm>
            <a:off x="0" y="0"/>
            <a:ext cx="14630400" cy="8229600"/>
          </a:xfrm>
          <a:prstGeom prst="rect">
            <a:avLst/>
          </a:prstGeom>
          <a:solidFill>
            <a:srgbClr val="FBFAFF"/>
          </a:solidFill>
          <a:ln/>
        </p:spPr>
        <p:txBody>
          <a:bodyPr/>
          <a:lstStyle/>
          <a:p>
            <a:endParaRPr lang="en-US"/>
          </a:p>
        </p:txBody>
      </p:sp>
      <p:pic>
        <p:nvPicPr>
          <p:cNvPr id="4" name="Image 0" descr="preencoded.png">
            <a:extLst>
              <a:ext uri="{FF2B5EF4-FFF2-40B4-BE49-F238E27FC236}">
                <a16:creationId xmlns:a16="http://schemas.microsoft.com/office/drawing/2014/main" id="{A3F7C58A-4CC7-0E54-BB4E-2F0422D1B3E3}"/>
              </a:ext>
            </a:extLst>
          </p:cNvPr>
          <p:cNvPicPr>
            <a:picLocks noChangeAspect="1"/>
          </p:cNvPicPr>
          <p:nvPr/>
        </p:nvPicPr>
        <p:blipFill>
          <a:blip r:embed="rId2"/>
          <a:stretch>
            <a:fillRect/>
          </a:stretch>
        </p:blipFill>
        <p:spPr>
          <a:xfrm>
            <a:off x="9144000" y="0"/>
            <a:ext cx="5486400" cy="8229600"/>
          </a:xfrm>
          <a:prstGeom prst="rect">
            <a:avLst/>
          </a:prstGeom>
        </p:spPr>
      </p:pic>
      <p:pic>
        <p:nvPicPr>
          <p:cNvPr id="5" name="Image 1" descr="preencoded.png">
            <a:extLst>
              <a:ext uri="{FF2B5EF4-FFF2-40B4-BE49-F238E27FC236}">
                <a16:creationId xmlns:a16="http://schemas.microsoft.com/office/drawing/2014/main" id="{CA8B4F56-61ED-DA60-0AE5-CD9FFB79157A}"/>
              </a:ext>
            </a:extLst>
          </p:cNvPr>
          <p:cNvPicPr>
            <a:picLocks noChangeAspect="1"/>
          </p:cNvPicPr>
          <p:nvPr/>
        </p:nvPicPr>
        <p:blipFill>
          <a:blip r:embed="rId3"/>
          <a:stretch>
            <a:fillRect/>
          </a:stretch>
        </p:blipFill>
        <p:spPr>
          <a:xfrm>
            <a:off x="9452610" y="2745343"/>
            <a:ext cx="4869180" cy="2738914"/>
          </a:xfrm>
          <a:prstGeom prst="rect">
            <a:avLst/>
          </a:prstGeom>
        </p:spPr>
      </p:pic>
      <p:sp>
        <p:nvSpPr>
          <p:cNvPr id="6" name="Text 2">
            <a:extLst>
              <a:ext uri="{FF2B5EF4-FFF2-40B4-BE49-F238E27FC236}">
                <a16:creationId xmlns:a16="http://schemas.microsoft.com/office/drawing/2014/main" id="{E6D819E4-C100-B64E-0DB8-FCD941A879D8}"/>
              </a:ext>
            </a:extLst>
          </p:cNvPr>
          <p:cNvSpPr/>
          <p:nvPr/>
        </p:nvSpPr>
        <p:spPr>
          <a:xfrm>
            <a:off x="864037" y="2161223"/>
            <a:ext cx="6172200" cy="771525"/>
          </a:xfrm>
          <a:prstGeom prst="rect">
            <a:avLst/>
          </a:prstGeom>
          <a:noFill/>
          <a:ln/>
        </p:spPr>
        <p:txBody>
          <a:bodyPr wrap="none" rtlCol="0" anchor="t"/>
          <a:lstStyle/>
          <a:p>
            <a:pPr marL="0" indent="0">
              <a:lnSpc>
                <a:spcPts val="6075"/>
              </a:lnSpc>
              <a:buNone/>
            </a:pPr>
            <a:r>
              <a:rPr lang="en-US" sz="4860" dirty="0">
                <a:solidFill>
                  <a:srgbClr val="5955EB"/>
                </a:solidFill>
                <a:latin typeface="Libre Baskerville" pitchFamily="34" charset="0"/>
                <a:ea typeface="Libre Baskerville" pitchFamily="34" charset="-122"/>
                <a:cs typeface="Libre Baskerville" pitchFamily="34" charset="-120"/>
              </a:rPr>
              <a:t>Conclusion</a:t>
            </a:r>
            <a:endParaRPr lang="en-US" sz="4860" dirty="0"/>
          </a:p>
        </p:txBody>
      </p:sp>
      <p:sp>
        <p:nvSpPr>
          <p:cNvPr id="7" name="Text 3">
            <a:extLst>
              <a:ext uri="{FF2B5EF4-FFF2-40B4-BE49-F238E27FC236}">
                <a16:creationId xmlns:a16="http://schemas.microsoft.com/office/drawing/2014/main" id="{57A8A437-93A6-6869-50A1-0DBEEA4A041C}"/>
              </a:ext>
            </a:extLst>
          </p:cNvPr>
          <p:cNvSpPr/>
          <p:nvPr/>
        </p:nvSpPr>
        <p:spPr>
          <a:xfrm>
            <a:off x="864037" y="3303032"/>
            <a:ext cx="7415927" cy="2765346"/>
          </a:xfrm>
          <a:prstGeom prst="rect">
            <a:avLst/>
          </a:prstGeom>
          <a:noFill/>
          <a:ln/>
        </p:spPr>
        <p:txBody>
          <a:bodyPr wrap="square" rtlCol="0" anchor="t"/>
          <a:lstStyle/>
          <a:p>
            <a:pPr marL="0" indent="0">
              <a:lnSpc>
                <a:spcPts val="3110"/>
              </a:lnSpc>
              <a:buNone/>
            </a:pPr>
            <a:r>
              <a:rPr lang="en-US" sz="1944" dirty="0">
                <a:solidFill>
                  <a:srgbClr val="49495A"/>
                </a:solidFill>
                <a:latin typeface="Open Sans" pitchFamily="34" charset="0"/>
                <a:ea typeface="Open Sans" pitchFamily="34" charset="-122"/>
                <a:cs typeface="Open Sans" pitchFamily="34" charset="-120"/>
              </a:rPr>
              <a:t>The implementation of Online HRD represents a significant milestone in enhancing the efficiency and transparency of seminar application management within our organization's HR division. Through meticulous planning, development, and deployment, Online HRD has successfully addressed key challenges associated with manual application processes, delivering tangible benefits and positive outcomes.</a:t>
            </a:r>
            <a:endParaRPr lang="en-US" sz="1944" dirty="0"/>
          </a:p>
        </p:txBody>
      </p:sp>
    </p:spTree>
    <p:extLst>
      <p:ext uri="{BB962C8B-B14F-4D97-AF65-F5344CB8AC3E}">
        <p14:creationId xmlns:p14="http://schemas.microsoft.com/office/powerpoint/2010/main" val="7613304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4F0FF"/>
          </a:solidFill>
          <a:ln/>
        </p:spPr>
        <p:txBody>
          <a:bodyPr/>
          <a:lstStyle/>
          <a:p>
            <a:endParaRPr lang="en-US"/>
          </a:p>
        </p:txBody>
      </p:sp>
      <p:sp>
        <p:nvSpPr>
          <p:cNvPr id="3" name="Shape 1"/>
          <p:cNvSpPr/>
          <p:nvPr/>
        </p:nvSpPr>
        <p:spPr>
          <a:xfrm>
            <a:off x="0" y="0"/>
            <a:ext cx="14630400" cy="8229600"/>
          </a:xfrm>
          <a:prstGeom prst="rect">
            <a:avLst/>
          </a:prstGeom>
          <a:solidFill>
            <a:srgbClr val="FBFAFF"/>
          </a:solidFill>
          <a:ln/>
        </p:spPr>
        <p:txBody>
          <a:bodyPr/>
          <a:lstStyle/>
          <a:p>
            <a:endParaRPr lang="en-US"/>
          </a:p>
        </p:txBody>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pic>
        <p:nvPicPr>
          <p:cNvPr id="5" name="Image 1" descr="preencoded.png"/>
          <p:cNvPicPr>
            <a:picLocks noChangeAspect="1"/>
          </p:cNvPicPr>
          <p:nvPr/>
        </p:nvPicPr>
        <p:blipFill>
          <a:blip r:embed="rId4"/>
          <a:stretch>
            <a:fillRect/>
          </a:stretch>
        </p:blipFill>
        <p:spPr>
          <a:xfrm>
            <a:off x="9385459" y="2496979"/>
            <a:ext cx="5003483" cy="3235643"/>
          </a:xfrm>
          <a:prstGeom prst="rect">
            <a:avLst/>
          </a:prstGeom>
        </p:spPr>
      </p:pic>
      <p:sp>
        <p:nvSpPr>
          <p:cNvPr id="6" name="Text 2"/>
          <p:cNvSpPr/>
          <p:nvPr/>
        </p:nvSpPr>
        <p:spPr>
          <a:xfrm>
            <a:off x="675680" y="1100376"/>
            <a:ext cx="7792641" cy="3330416"/>
          </a:xfrm>
          <a:prstGeom prst="rect">
            <a:avLst/>
          </a:prstGeom>
          <a:noFill/>
          <a:ln/>
        </p:spPr>
        <p:txBody>
          <a:bodyPr wrap="square" rtlCol="0" anchor="t"/>
          <a:lstStyle/>
          <a:p>
            <a:pPr marL="0" indent="0">
              <a:lnSpc>
                <a:spcPts val="6556"/>
              </a:lnSpc>
              <a:buNone/>
            </a:pPr>
            <a:r>
              <a:rPr lang="en-US" sz="5245" dirty="0">
                <a:solidFill>
                  <a:srgbClr val="5955EB"/>
                </a:solidFill>
                <a:latin typeface="Libre Baskerville" pitchFamily="34" charset="0"/>
                <a:ea typeface="Libre Baskerville" pitchFamily="34" charset="-122"/>
                <a:cs typeface="Libre Baskerville" pitchFamily="34" charset="-120"/>
              </a:rPr>
              <a:t>Centre for Fire, Explosive and Environment Safety Training </a:t>
            </a:r>
            <a:endParaRPr lang="en-US" sz="5245" dirty="0"/>
          </a:p>
        </p:txBody>
      </p:sp>
      <p:sp>
        <p:nvSpPr>
          <p:cNvPr id="7" name="Text 3"/>
          <p:cNvSpPr/>
          <p:nvPr/>
        </p:nvSpPr>
        <p:spPr>
          <a:xfrm>
            <a:off x="675680" y="4720352"/>
            <a:ext cx="7792641" cy="1853803"/>
          </a:xfrm>
          <a:prstGeom prst="rect">
            <a:avLst/>
          </a:prstGeom>
          <a:noFill/>
          <a:ln/>
        </p:spPr>
        <p:txBody>
          <a:bodyPr wrap="square" rtlCol="0" anchor="t"/>
          <a:lstStyle/>
          <a:p>
            <a:pPr marL="0" indent="0">
              <a:lnSpc>
                <a:spcPts val="2432"/>
              </a:lnSpc>
              <a:buNone/>
            </a:pPr>
            <a:r>
              <a:rPr lang="en-US" sz="1520" dirty="0">
                <a:solidFill>
                  <a:srgbClr val="49495A"/>
                </a:solidFill>
                <a:latin typeface="Open Sans" pitchFamily="34" charset="0"/>
                <a:ea typeface="Open Sans" pitchFamily="34" charset="-122"/>
                <a:cs typeface="Open Sans" pitchFamily="34" charset="-120"/>
              </a:rPr>
              <a:t>This report details the development of a web portal for tracking and managing seminar applications within the Centre for Fire, Explosive, and Environment Safety (CFEES), a premier Indian defense laboratory under the Defence Research and Development Organisation (DRDO). The project was undertaken as a summer training program from May 20 to June 30, 2024, under the guidance of Ms. Mamta Meena, Scientist 'D'.</a:t>
            </a:r>
            <a:endParaRPr lang="en-US" sz="1520" dirty="0"/>
          </a:p>
        </p:txBody>
      </p:sp>
      <p:sp>
        <p:nvSpPr>
          <p:cNvPr id="8" name="Shape 4"/>
          <p:cNvSpPr/>
          <p:nvPr/>
        </p:nvSpPr>
        <p:spPr>
          <a:xfrm>
            <a:off x="675680" y="6805732"/>
            <a:ext cx="308848" cy="308848"/>
          </a:xfrm>
          <a:prstGeom prst="roundRect">
            <a:avLst>
              <a:gd name="adj" fmla="val 29603836"/>
            </a:avLst>
          </a:prstGeom>
          <a:noFill/>
          <a:ln w="7620">
            <a:solidFill>
              <a:srgbClr val="FFFFFF"/>
            </a:solidFill>
            <a:prstDash val="solid"/>
          </a:ln>
        </p:spPr>
        <p:txBody>
          <a:bodyPr/>
          <a:lstStyle/>
          <a:p>
            <a:endParaRPr lang="en-US"/>
          </a:p>
        </p:txBody>
      </p:sp>
      <p:sp>
        <p:nvSpPr>
          <p:cNvPr id="10" name="Text 5"/>
          <p:cNvSpPr/>
          <p:nvPr/>
        </p:nvSpPr>
        <p:spPr>
          <a:xfrm>
            <a:off x="1080968" y="6791325"/>
            <a:ext cx="2032159" cy="337780"/>
          </a:xfrm>
          <a:prstGeom prst="rect">
            <a:avLst/>
          </a:prstGeom>
          <a:noFill/>
          <a:ln/>
        </p:spPr>
        <p:txBody>
          <a:bodyPr wrap="none" rtlCol="0" anchor="t"/>
          <a:lstStyle/>
          <a:p>
            <a:pPr marL="0" indent="0" algn="l">
              <a:lnSpc>
                <a:spcPts val="2661"/>
              </a:lnSpc>
              <a:buNone/>
            </a:pPr>
            <a:endParaRPr lang="en-US" sz="1900" dirty="0"/>
          </a:p>
        </p:txBody>
      </p:sp>
    </p:spTree>
    <p:extLst>
      <p:ext uri="{BB962C8B-B14F-4D97-AF65-F5344CB8AC3E}">
        <p14:creationId xmlns:p14="http://schemas.microsoft.com/office/powerpoint/2010/main" val="42233110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4F0FF"/>
          </a:solidFill>
          <a:ln/>
        </p:spPr>
        <p:txBody>
          <a:bodyPr/>
          <a:lstStyle/>
          <a:p>
            <a:endParaRPr lang="en-US"/>
          </a:p>
        </p:txBody>
      </p:sp>
      <p:sp>
        <p:nvSpPr>
          <p:cNvPr id="3" name="Shape 1"/>
          <p:cNvSpPr/>
          <p:nvPr/>
        </p:nvSpPr>
        <p:spPr>
          <a:xfrm>
            <a:off x="0" y="0"/>
            <a:ext cx="14630400" cy="9946005"/>
          </a:xfrm>
          <a:prstGeom prst="rect">
            <a:avLst/>
          </a:prstGeom>
          <a:solidFill>
            <a:srgbClr val="FBFAFF"/>
          </a:solidFill>
          <a:ln/>
        </p:spPr>
        <p:txBody>
          <a:bodyPr/>
          <a:lstStyle/>
          <a:p>
            <a:endParaRPr lang="en-US"/>
          </a:p>
        </p:txBody>
      </p:sp>
      <p:pic>
        <p:nvPicPr>
          <p:cNvPr id="4" name="Image 0" descr="preencoded.png"/>
          <p:cNvPicPr>
            <a:picLocks noChangeAspect="1"/>
          </p:cNvPicPr>
          <p:nvPr/>
        </p:nvPicPr>
        <p:blipFill>
          <a:blip r:embed="rId3"/>
          <a:stretch>
            <a:fillRect/>
          </a:stretch>
        </p:blipFill>
        <p:spPr>
          <a:xfrm>
            <a:off x="0" y="0"/>
            <a:ext cx="14630400" cy="2160270"/>
          </a:xfrm>
          <a:prstGeom prst="rect">
            <a:avLst/>
          </a:prstGeom>
        </p:spPr>
      </p:pic>
      <p:sp>
        <p:nvSpPr>
          <p:cNvPr id="5" name="Text 2"/>
          <p:cNvSpPr/>
          <p:nvPr/>
        </p:nvSpPr>
        <p:spPr>
          <a:xfrm>
            <a:off x="2594967" y="2635448"/>
            <a:ext cx="4320540" cy="540068"/>
          </a:xfrm>
          <a:prstGeom prst="rect">
            <a:avLst/>
          </a:prstGeom>
          <a:noFill/>
          <a:ln/>
        </p:spPr>
        <p:txBody>
          <a:bodyPr wrap="none" rtlCol="0" anchor="t"/>
          <a:lstStyle/>
          <a:p>
            <a:pPr marL="0" indent="0">
              <a:lnSpc>
                <a:spcPts val="4253"/>
              </a:lnSpc>
              <a:buNone/>
            </a:pPr>
            <a:r>
              <a:rPr lang="en-US" sz="3402" dirty="0">
                <a:solidFill>
                  <a:srgbClr val="5955EB"/>
                </a:solidFill>
                <a:latin typeface="Libre Baskerville" pitchFamily="34" charset="0"/>
                <a:ea typeface="Libre Baskerville" pitchFamily="34" charset="-122"/>
                <a:cs typeface="Libre Baskerville" pitchFamily="34" charset="-120"/>
              </a:rPr>
              <a:t>Company Profile</a:t>
            </a:r>
            <a:endParaRPr lang="en-US" sz="3402" dirty="0"/>
          </a:p>
        </p:txBody>
      </p:sp>
      <p:sp>
        <p:nvSpPr>
          <p:cNvPr id="6" name="Shape 3"/>
          <p:cNvSpPr/>
          <p:nvPr/>
        </p:nvSpPr>
        <p:spPr>
          <a:xfrm>
            <a:off x="2594967" y="3434715"/>
            <a:ext cx="4633793" cy="3208258"/>
          </a:xfrm>
          <a:prstGeom prst="roundRect">
            <a:avLst>
              <a:gd name="adj" fmla="val 3232"/>
            </a:avLst>
          </a:prstGeom>
          <a:solidFill>
            <a:srgbClr val="DED6FF"/>
          </a:solidFill>
          <a:ln/>
        </p:spPr>
        <p:txBody>
          <a:bodyPr/>
          <a:lstStyle/>
          <a:p>
            <a:endParaRPr lang="en-US"/>
          </a:p>
        </p:txBody>
      </p:sp>
      <p:sp>
        <p:nvSpPr>
          <p:cNvPr id="7" name="Text 4"/>
          <p:cNvSpPr/>
          <p:nvPr/>
        </p:nvSpPr>
        <p:spPr>
          <a:xfrm>
            <a:off x="2767727" y="3607475"/>
            <a:ext cx="2160270" cy="269915"/>
          </a:xfrm>
          <a:prstGeom prst="rect">
            <a:avLst/>
          </a:prstGeom>
          <a:noFill/>
          <a:ln/>
        </p:spPr>
        <p:txBody>
          <a:bodyPr wrap="none" rtlCol="0" anchor="t"/>
          <a:lstStyle/>
          <a:p>
            <a:pPr marL="0" indent="0">
              <a:lnSpc>
                <a:spcPts val="2126"/>
              </a:lnSpc>
              <a:buNone/>
            </a:pPr>
            <a:r>
              <a:rPr lang="en-US" sz="1701" dirty="0">
                <a:solidFill>
                  <a:srgbClr val="5955EB"/>
                </a:solidFill>
                <a:latin typeface="Libre Baskerville" pitchFamily="34" charset="0"/>
                <a:ea typeface="Libre Baskerville" pitchFamily="34" charset="-122"/>
                <a:cs typeface="Libre Baskerville" pitchFamily="34" charset="-120"/>
              </a:rPr>
              <a:t>History</a:t>
            </a:r>
            <a:endParaRPr lang="en-US" sz="1701" dirty="0"/>
          </a:p>
        </p:txBody>
      </p:sp>
      <p:sp>
        <p:nvSpPr>
          <p:cNvPr id="8" name="Text 5"/>
          <p:cNvSpPr/>
          <p:nvPr/>
        </p:nvSpPr>
        <p:spPr>
          <a:xfrm>
            <a:off x="2767726" y="3980973"/>
            <a:ext cx="4461033" cy="2921199"/>
          </a:xfrm>
          <a:prstGeom prst="rect">
            <a:avLst/>
          </a:prstGeom>
          <a:noFill/>
          <a:ln/>
        </p:spPr>
        <p:txBody>
          <a:bodyPr wrap="square" rtlCol="0" anchor="t"/>
          <a:lstStyle/>
          <a:p>
            <a:pPr marL="0" indent="0">
              <a:lnSpc>
                <a:spcPts val="2177"/>
              </a:lnSpc>
              <a:buNone/>
            </a:pPr>
            <a:r>
              <a:rPr lang="en-US" sz="1361" dirty="0">
                <a:solidFill>
                  <a:srgbClr val="49495A"/>
                </a:solidFill>
                <a:latin typeface="Open Sans" pitchFamily="34" charset="0"/>
                <a:ea typeface="Open Sans" pitchFamily="34" charset="-122"/>
                <a:cs typeface="Open Sans" pitchFamily="34" charset="-120"/>
              </a:rPr>
              <a:t>Established in 1992, the Centre for Explosive and Environment Safety (CEES) was formed by merging three DRDO entities: the DRDO Computer Centre, Delhi, the Directorate of Explosives Safety, DRDO HQ, and the Fire Adviser's Office, DRDO HQ. In 2000, the Defence Institute of Fire Research (DIFR) was also integrated into CEES. Recognizing the crucial role of fire science, the Government of India renamed CEES to CFEES in 2003 to better reflect its expanded focus.</a:t>
            </a:r>
            <a:endParaRPr lang="en-US" sz="1361" dirty="0"/>
          </a:p>
        </p:txBody>
      </p:sp>
      <p:sp>
        <p:nvSpPr>
          <p:cNvPr id="9" name="Shape 6"/>
          <p:cNvSpPr/>
          <p:nvPr/>
        </p:nvSpPr>
        <p:spPr>
          <a:xfrm>
            <a:off x="7401520" y="3434715"/>
            <a:ext cx="4633793" cy="3208258"/>
          </a:xfrm>
          <a:prstGeom prst="roundRect">
            <a:avLst>
              <a:gd name="adj" fmla="val 3232"/>
            </a:avLst>
          </a:prstGeom>
          <a:solidFill>
            <a:srgbClr val="DED6FF"/>
          </a:solidFill>
          <a:ln/>
        </p:spPr>
        <p:txBody>
          <a:bodyPr/>
          <a:lstStyle/>
          <a:p>
            <a:endParaRPr lang="en-US"/>
          </a:p>
        </p:txBody>
      </p:sp>
      <p:sp>
        <p:nvSpPr>
          <p:cNvPr id="10" name="Text 7"/>
          <p:cNvSpPr/>
          <p:nvPr/>
        </p:nvSpPr>
        <p:spPr>
          <a:xfrm>
            <a:off x="7574280" y="3607475"/>
            <a:ext cx="2160270" cy="269915"/>
          </a:xfrm>
          <a:prstGeom prst="rect">
            <a:avLst/>
          </a:prstGeom>
          <a:noFill/>
          <a:ln/>
        </p:spPr>
        <p:txBody>
          <a:bodyPr wrap="none" rtlCol="0" anchor="t"/>
          <a:lstStyle/>
          <a:p>
            <a:pPr marL="0" indent="0">
              <a:lnSpc>
                <a:spcPts val="2126"/>
              </a:lnSpc>
              <a:buNone/>
            </a:pPr>
            <a:r>
              <a:rPr lang="en-US" sz="1701" dirty="0">
                <a:solidFill>
                  <a:srgbClr val="5955EB"/>
                </a:solidFill>
                <a:latin typeface="Libre Baskerville" pitchFamily="34" charset="0"/>
                <a:ea typeface="Libre Baskerville" pitchFamily="34" charset="-122"/>
                <a:cs typeface="Libre Baskerville" pitchFamily="34" charset="-120"/>
              </a:rPr>
              <a:t>Areas of Work</a:t>
            </a:r>
            <a:endParaRPr lang="en-US" sz="1701" dirty="0"/>
          </a:p>
        </p:txBody>
      </p:sp>
      <p:sp>
        <p:nvSpPr>
          <p:cNvPr id="11" name="Text 8"/>
          <p:cNvSpPr/>
          <p:nvPr/>
        </p:nvSpPr>
        <p:spPr>
          <a:xfrm>
            <a:off x="7574280" y="3980974"/>
            <a:ext cx="4288274" cy="2489240"/>
          </a:xfrm>
          <a:prstGeom prst="rect">
            <a:avLst/>
          </a:prstGeom>
          <a:noFill/>
          <a:ln/>
        </p:spPr>
        <p:txBody>
          <a:bodyPr wrap="square" rtlCol="0" anchor="t"/>
          <a:lstStyle/>
          <a:p>
            <a:pPr marL="0" indent="0">
              <a:lnSpc>
                <a:spcPts val="2177"/>
              </a:lnSpc>
              <a:buNone/>
            </a:pPr>
            <a:r>
              <a:rPr lang="en-US" sz="1361" dirty="0">
                <a:solidFill>
                  <a:srgbClr val="49495A"/>
                </a:solidFill>
                <a:latin typeface="Open Sans" pitchFamily="34" charset="0"/>
                <a:ea typeface="Open Sans" pitchFamily="34" charset="-122"/>
                <a:cs typeface="Open Sans" pitchFamily="34" charset="-120"/>
              </a:rPr>
              <a:t>CFEES is actively involved in research and development across three key areas: Explosive Safety, Environmental Safety, and Fire Safety. Beyond technology development, CFEES also provides training and enforces safety standards in handling hazardous materials, including toxic, explosive, and flammable substances. The organization is also at the forefront of designing and developing sensors for threat detection.</a:t>
            </a:r>
            <a:endParaRPr lang="en-US" sz="1361" dirty="0"/>
          </a:p>
        </p:txBody>
      </p:sp>
      <p:sp>
        <p:nvSpPr>
          <p:cNvPr id="12" name="Shape 9"/>
          <p:cNvSpPr/>
          <p:nvPr/>
        </p:nvSpPr>
        <p:spPr>
          <a:xfrm>
            <a:off x="2611100" y="6988493"/>
            <a:ext cx="4633793" cy="2655094"/>
          </a:xfrm>
          <a:prstGeom prst="roundRect">
            <a:avLst>
              <a:gd name="adj" fmla="val 3905"/>
            </a:avLst>
          </a:prstGeom>
          <a:solidFill>
            <a:srgbClr val="DED6FF"/>
          </a:solidFill>
          <a:ln/>
        </p:spPr>
        <p:txBody>
          <a:bodyPr/>
          <a:lstStyle/>
          <a:p>
            <a:endParaRPr lang="en-US" dirty="0"/>
          </a:p>
        </p:txBody>
      </p:sp>
      <p:sp>
        <p:nvSpPr>
          <p:cNvPr id="13" name="Text 10"/>
          <p:cNvSpPr/>
          <p:nvPr/>
        </p:nvSpPr>
        <p:spPr>
          <a:xfrm>
            <a:off x="2767727" y="6988493"/>
            <a:ext cx="2160270" cy="269915"/>
          </a:xfrm>
          <a:prstGeom prst="rect">
            <a:avLst/>
          </a:prstGeom>
          <a:noFill/>
          <a:ln/>
        </p:spPr>
        <p:txBody>
          <a:bodyPr wrap="none" rtlCol="0" anchor="t"/>
          <a:lstStyle/>
          <a:p>
            <a:pPr marL="0" indent="0">
              <a:lnSpc>
                <a:spcPts val="2126"/>
              </a:lnSpc>
              <a:buNone/>
            </a:pPr>
            <a:r>
              <a:rPr lang="en-US" sz="1701" dirty="0">
                <a:solidFill>
                  <a:srgbClr val="5955EB"/>
                </a:solidFill>
                <a:latin typeface="Libre Baskerville" pitchFamily="34" charset="0"/>
                <a:ea typeface="Libre Baskerville" pitchFamily="34" charset="-122"/>
                <a:cs typeface="Libre Baskerville" pitchFamily="34" charset="-120"/>
              </a:rPr>
              <a:t>Vision</a:t>
            </a:r>
            <a:endParaRPr lang="en-US" sz="1701" dirty="0"/>
          </a:p>
        </p:txBody>
      </p:sp>
      <p:sp>
        <p:nvSpPr>
          <p:cNvPr id="14" name="Text 11"/>
          <p:cNvSpPr/>
          <p:nvPr/>
        </p:nvSpPr>
        <p:spPr>
          <a:xfrm>
            <a:off x="2767727" y="7361992"/>
            <a:ext cx="4288274" cy="1106329"/>
          </a:xfrm>
          <a:prstGeom prst="rect">
            <a:avLst/>
          </a:prstGeom>
          <a:noFill/>
          <a:ln/>
        </p:spPr>
        <p:txBody>
          <a:bodyPr wrap="square" rtlCol="0" anchor="t"/>
          <a:lstStyle/>
          <a:p>
            <a:pPr marL="0" indent="0">
              <a:lnSpc>
                <a:spcPts val="2177"/>
              </a:lnSpc>
              <a:buNone/>
            </a:pPr>
            <a:r>
              <a:rPr lang="en-US" sz="1361" dirty="0">
                <a:solidFill>
                  <a:srgbClr val="49495A"/>
                </a:solidFill>
                <a:latin typeface="Open Sans" pitchFamily="34" charset="0"/>
                <a:ea typeface="Open Sans" pitchFamily="34" charset="-122"/>
                <a:cs typeface="Open Sans" pitchFamily="34" charset="-120"/>
              </a:rPr>
              <a:t>To evolve into a Centre of Excellence in Fire Science &amp; Engineering, Explosive, and Environmental Safety, providing integrated safety advice and services to Ministry of Defence (MoD) establishments.</a:t>
            </a:r>
            <a:endParaRPr lang="en-US" sz="1361" dirty="0"/>
          </a:p>
        </p:txBody>
      </p:sp>
      <p:sp>
        <p:nvSpPr>
          <p:cNvPr id="15" name="Shape 12"/>
          <p:cNvSpPr/>
          <p:nvPr/>
        </p:nvSpPr>
        <p:spPr>
          <a:xfrm>
            <a:off x="7401520" y="6815733"/>
            <a:ext cx="4633793" cy="2655094"/>
          </a:xfrm>
          <a:prstGeom prst="roundRect">
            <a:avLst>
              <a:gd name="adj" fmla="val 3905"/>
            </a:avLst>
          </a:prstGeom>
          <a:solidFill>
            <a:srgbClr val="DED6FF"/>
          </a:solidFill>
          <a:ln/>
        </p:spPr>
        <p:txBody>
          <a:bodyPr/>
          <a:lstStyle/>
          <a:p>
            <a:endParaRPr lang="en-US"/>
          </a:p>
        </p:txBody>
      </p:sp>
      <p:sp>
        <p:nvSpPr>
          <p:cNvPr id="16" name="Text 13"/>
          <p:cNvSpPr/>
          <p:nvPr/>
        </p:nvSpPr>
        <p:spPr>
          <a:xfrm>
            <a:off x="7574280" y="6988493"/>
            <a:ext cx="2160270" cy="269915"/>
          </a:xfrm>
          <a:prstGeom prst="rect">
            <a:avLst/>
          </a:prstGeom>
          <a:noFill/>
          <a:ln/>
        </p:spPr>
        <p:txBody>
          <a:bodyPr wrap="none" rtlCol="0" anchor="t"/>
          <a:lstStyle/>
          <a:p>
            <a:pPr marL="0" indent="0">
              <a:lnSpc>
                <a:spcPts val="2126"/>
              </a:lnSpc>
              <a:buNone/>
            </a:pPr>
            <a:r>
              <a:rPr lang="en-US" sz="1701" dirty="0">
                <a:solidFill>
                  <a:srgbClr val="5955EB"/>
                </a:solidFill>
                <a:latin typeface="Libre Baskerville" pitchFamily="34" charset="0"/>
                <a:ea typeface="Libre Baskerville" pitchFamily="34" charset="-122"/>
                <a:cs typeface="Libre Baskerville" pitchFamily="34" charset="-120"/>
              </a:rPr>
              <a:t>Mission</a:t>
            </a:r>
            <a:endParaRPr lang="en-US" sz="1701" dirty="0"/>
          </a:p>
        </p:txBody>
      </p:sp>
      <p:sp>
        <p:nvSpPr>
          <p:cNvPr id="17" name="Text 14"/>
          <p:cNvSpPr/>
          <p:nvPr/>
        </p:nvSpPr>
        <p:spPr>
          <a:xfrm>
            <a:off x="7574279" y="7361992"/>
            <a:ext cx="4461033" cy="2281595"/>
          </a:xfrm>
          <a:prstGeom prst="rect">
            <a:avLst/>
          </a:prstGeom>
          <a:noFill/>
          <a:ln/>
        </p:spPr>
        <p:txBody>
          <a:bodyPr wrap="square" rtlCol="0" anchor="t"/>
          <a:lstStyle/>
          <a:p>
            <a:pPr marL="0" indent="0">
              <a:lnSpc>
                <a:spcPts val="2177"/>
              </a:lnSpc>
              <a:buNone/>
            </a:pPr>
            <a:r>
              <a:rPr lang="en-US" sz="1361" dirty="0">
                <a:solidFill>
                  <a:srgbClr val="49495A"/>
                </a:solidFill>
                <a:latin typeface="Open Sans" pitchFamily="34" charset="0"/>
                <a:ea typeface="Open Sans" pitchFamily="34" charset="-122"/>
                <a:cs typeface="Open Sans" pitchFamily="34" charset="-120"/>
              </a:rPr>
              <a:t>Conducting cutting-edge R&amp;D in Fire Science &amp; Engineering, Explosive, and Environmental Safety. Serving as the Regulatory Authority for Fire, Explosive, and Environmental Safety within MoD establishments. Acting as the Nodal Agency for the implementation of Safety, Health, and Environment (SHE) policies and Disaster Management for DRDO.</a:t>
            </a:r>
            <a:endParaRPr lang="en-US" sz="1361"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4F0FF"/>
          </a:solidFill>
          <a:ln/>
        </p:spPr>
        <p:txBody>
          <a:bodyPr/>
          <a:lstStyle/>
          <a:p>
            <a:endParaRPr lang="en-US"/>
          </a:p>
        </p:txBody>
      </p:sp>
      <p:sp>
        <p:nvSpPr>
          <p:cNvPr id="3" name="Shape 1"/>
          <p:cNvSpPr/>
          <p:nvPr/>
        </p:nvSpPr>
        <p:spPr>
          <a:xfrm>
            <a:off x="0" y="0"/>
            <a:ext cx="14630400" cy="8229600"/>
          </a:xfrm>
          <a:prstGeom prst="rect">
            <a:avLst/>
          </a:prstGeom>
          <a:solidFill>
            <a:srgbClr val="FBFAFF"/>
          </a:solidFill>
          <a:ln/>
        </p:spPr>
        <p:txBody>
          <a:bodyPr/>
          <a:lstStyle/>
          <a:p>
            <a:endParaRPr lang="en-US"/>
          </a:p>
        </p:txBody>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pic>
        <p:nvPicPr>
          <p:cNvPr id="5" name="Image 1" descr="preencoded.png"/>
          <p:cNvPicPr>
            <a:picLocks noChangeAspect="1"/>
          </p:cNvPicPr>
          <p:nvPr/>
        </p:nvPicPr>
        <p:blipFill>
          <a:blip r:embed="rId4"/>
          <a:stretch>
            <a:fillRect/>
          </a:stretch>
        </p:blipFill>
        <p:spPr>
          <a:xfrm>
            <a:off x="215979" y="2429947"/>
            <a:ext cx="5054322" cy="3369588"/>
          </a:xfrm>
          <a:prstGeom prst="rect">
            <a:avLst/>
          </a:prstGeom>
        </p:spPr>
      </p:pic>
      <p:sp>
        <p:nvSpPr>
          <p:cNvPr id="6" name="Text 2"/>
          <p:cNvSpPr/>
          <p:nvPr/>
        </p:nvSpPr>
        <p:spPr>
          <a:xfrm>
            <a:off x="6091238" y="1169432"/>
            <a:ext cx="7922657" cy="540068"/>
          </a:xfrm>
          <a:prstGeom prst="rect">
            <a:avLst/>
          </a:prstGeom>
          <a:noFill/>
          <a:ln/>
        </p:spPr>
        <p:txBody>
          <a:bodyPr wrap="none" rtlCol="0" anchor="t"/>
          <a:lstStyle/>
          <a:p>
            <a:pPr marL="0" indent="0">
              <a:lnSpc>
                <a:spcPts val="4253"/>
              </a:lnSpc>
              <a:buNone/>
            </a:pPr>
            <a:r>
              <a:rPr lang="en-US" sz="3402" dirty="0">
                <a:solidFill>
                  <a:srgbClr val="5955EB"/>
                </a:solidFill>
                <a:latin typeface="Libre Baskerville" pitchFamily="34" charset="0"/>
                <a:ea typeface="Libre Baskerville" pitchFamily="34" charset="-122"/>
                <a:cs typeface="Libre Baskerville" pitchFamily="34" charset="-120"/>
              </a:rPr>
              <a:t>Introduction to the Training Project</a:t>
            </a:r>
            <a:endParaRPr lang="en-US" sz="3402" dirty="0"/>
          </a:p>
        </p:txBody>
      </p:sp>
      <p:sp>
        <p:nvSpPr>
          <p:cNvPr id="7" name="Shape 3"/>
          <p:cNvSpPr/>
          <p:nvPr/>
        </p:nvSpPr>
        <p:spPr>
          <a:xfrm>
            <a:off x="6091238" y="2163008"/>
            <a:ext cx="388739" cy="388739"/>
          </a:xfrm>
          <a:prstGeom prst="roundRect">
            <a:avLst>
              <a:gd name="adj" fmla="val 26674"/>
            </a:avLst>
          </a:prstGeom>
          <a:solidFill>
            <a:srgbClr val="DED6FF"/>
          </a:solidFill>
          <a:ln/>
        </p:spPr>
        <p:txBody>
          <a:bodyPr/>
          <a:lstStyle/>
          <a:p>
            <a:endParaRPr lang="en-US"/>
          </a:p>
        </p:txBody>
      </p:sp>
      <p:sp>
        <p:nvSpPr>
          <p:cNvPr id="8" name="Text 4"/>
          <p:cNvSpPr/>
          <p:nvPr/>
        </p:nvSpPr>
        <p:spPr>
          <a:xfrm>
            <a:off x="6227802" y="2227778"/>
            <a:ext cx="115610" cy="259199"/>
          </a:xfrm>
          <a:prstGeom prst="rect">
            <a:avLst/>
          </a:prstGeom>
          <a:noFill/>
          <a:ln/>
        </p:spPr>
        <p:txBody>
          <a:bodyPr wrap="none" rtlCol="0" anchor="t"/>
          <a:lstStyle/>
          <a:p>
            <a:pPr marL="0" indent="0" algn="ctr">
              <a:lnSpc>
                <a:spcPts val="2041"/>
              </a:lnSpc>
              <a:buNone/>
            </a:pPr>
            <a:r>
              <a:rPr lang="en-US" sz="2041" dirty="0">
                <a:solidFill>
                  <a:srgbClr val="5955EB"/>
                </a:solidFill>
                <a:latin typeface="Libre Baskerville" pitchFamily="34" charset="0"/>
                <a:ea typeface="Libre Baskerville" pitchFamily="34" charset="-122"/>
                <a:cs typeface="Libre Baskerville" pitchFamily="34" charset="-120"/>
              </a:rPr>
              <a:t>1</a:t>
            </a:r>
            <a:endParaRPr lang="en-US" sz="2041" dirty="0"/>
          </a:p>
        </p:txBody>
      </p:sp>
      <p:sp>
        <p:nvSpPr>
          <p:cNvPr id="9" name="Text 5"/>
          <p:cNvSpPr/>
          <p:nvPr/>
        </p:nvSpPr>
        <p:spPr>
          <a:xfrm>
            <a:off x="6652736" y="2163008"/>
            <a:ext cx="2160270" cy="269915"/>
          </a:xfrm>
          <a:prstGeom prst="rect">
            <a:avLst/>
          </a:prstGeom>
          <a:noFill/>
          <a:ln/>
        </p:spPr>
        <p:txBody>
          <a:bodyPr wrap="none" rtlCol="0" anchor="t"/>
          <a:lstStyle/>
          <a:p>
            <a:pPr marL="0" indent="0">
              <a:lnSpc>
                <a:spcPts val="2126"/>
              </a:lnSpc>
              <a:buNone/>
            </a:pPr>
            <a:r>
              <a:rPr lang="en-US" sz="1701" dirty="0">
                <a:solidFill>
                  <a:srgbClr val="5955EB"/>
                </a:solidFill>
                <a:latin typeface="Libre Baskerville" pitchFamily="34" charset="0"/>
                <a:ea typeface="Libre Baskerville" pitchFamily="34" charset="-122"/>
                <a:cs typeface="Libre Baskerville" pitchFamily="34" charset="-120"/>
              </a:rPr>
              <a:t>Objective</a:t>
            </a:r>
            <a:endParaRPr lang="en-US" sz="1701" dirty="0"/>
          </a:p>
        </p:txBody>
      </p:sp>
      <p:sp>
        <p:nvSpPr>
          <p:cNvPr id="10" name="Text 6"/>
          <p:cNvSpPr/>
          <p:nvPr/>
        </p:nvSpPr>
        <p:spPr>
          <a:xfrm>
            <a:off x="6652736" y="2536508"/>
            <a:ext cx="7372826" cy="1106329"/>
          </a:xfrm>
          <a:prstGeom prst="rect">
            <a:avLst/>
          </a:prstGeom>
          <a:noFill/>
          <a:ln/>
        </p:spPr>
        <p:txBody>
          <a:bodyPr wrap="square" rtlCol="0" anchor="t"/>
          <a:lstStyle/>
          <a:p>
            <a:pPr marL="0" indent="0">
              <a:lnSpc>
                <a:spcPts val="2177"/>
              </a:lnSpc>
              <a:buNone/>
            </a:pPr>
            <a:r>
              <a:rPr lang="en-US" sz="1361" dirty="0">
                <a:solidFill>
                  <a:srgbClr val="49495A"/>
                </a:solidFill>
                <a:latin typeface="Open Sans" pitchFamily="34" charset="0"/>
                <a:ea typeface="Open Sans" pitchFamily="34" charset="-122"/>
                <a:cs typeface="Open Sans" pitchFamily="34" charset="-120"/>
              </a:rPr>
              <a:t>The objective of this training project was to develop a web portal for tracking and managing seminar applications within the company. The system is designed to streamline the submission, review, and approval process for applications, ensuring efficiency and transparency.</a:t>
            </a:r>
            <a:endParaRPr lang="en-US" sz="1361" dirty="0"/>
          </a:p>
        </p:txBody>
      </p:sp>
      <p:sp>
        <p:nvSpPr>
          <p:cNvPr id="11" name="Shape 7"/>
          <p:cNvSpPr/>
          <p:nvPr/>
        </p:nvSpPr>
        <p:spPr>
          <a:xfrm>
            <a:off x="6091238" y="4009906"/>
            <a:ext cx="388739" cy="388739"/>
          </a:xfrm>
          <a:prstGeom prst="roundRect">
            <a:avLst>
              <a:gd name="adj" fmla="val 26674"/>
            </a:avLst>
          </a:prstGeom>
          <a:solidFill>
            <a:srgbClr val="DED6FF"/>
          </a:solidFill>
          <a:ln/>
        </p:spPr>
        <p:txBody>
          <a:bodyPr/>
          <a:lstStyle/>
          <a:p>
            <a:endParaRPr lang="en-US"/>
          </a:p>
        </p:txBody>
      </p:sp>
      <p:sp>
        <p:nvSpPr>
          <p:cNvPr id="12" name="Text 8"/>
          <p:cNvSpPr/>
          <p:nvPr/>
        </p:nvSpPr>
        <p:spPr>
          <a:xfrm>
            <a:off x="6205657" y="4074676"/>
            <a:ext cx="159782" cy="259199"/>
          </a:xfrm>
          <a:prstGeom prst="rect">
            <a:avLst/>
          </a:prstGeom>
          <a:noFill/>
          <a:ln/>
        </p:spPr>
        <p:txBody>
          <a:bodyPr wrap="none" rtlCol="0" anchor="t"/>
          <a:lstStyle/>
          <a:p>
            <a:pPr marL="0" indent="0" algn="ctr">
              <a:lnSpc>
                <a:spcPts val="2041"/>
              </a:lnSpc>
              <a:buNone/>
            </a:pPr>
            <a:r>
              <a:rPr lang="en-US" sz="2041" dirty="0">
                <a:solidFill>
                  <a:srgbClr val="5955EB"/>
                </a:solidFill>
                <a:latin typeface="Libre Baskerville" pitchFamily="34" charset="0"/>
                <a:ea typeface="Libre Baskerville" pitchFamily="34" charset="-122"/>
                <a:cs typeface="Libre Baskerville" pitchFamily="34" charset="-120"/>
              </a:rPr>
              <a:t>2</a:t>
            </a:r>
            <a:endParaRPr lang="en-US" sz="2041" dirty="0"/>
          </a:p>
        </p:txBody>
      </p:sp>
      <p:sp>
        <p:nvSpPr>
          <p:cNvPr id="13" name="Text 9"/>
          <p:cNvSpPr/>
          <p:nvPr/>
        </p:nvSpPr>
        <p:spPr>
          <a:xfrm>
            <a:off x="6652736" y="4009906"/>
            <a:ext cx="2160270" cy="269915"/>
          </a:xfrm>
          <a:prstGeom prst="rect">
            <a:avLst/>
          </a:prstGeom>
          <a:noFill/>
          <a:ln/>
        </p:spPr>
        <p:txBody>
          <a:bodyPr wrap="none" rtlCol="0" anchor="t"/>
          <a:lstStyle/>
          <a:p>
            <a:pPr marL="0" indent="0">
              <a:lnSpc>
                <a:spcPts val="2126"/>
              </a:lnSpc>
              <a:buNone/>
            </a:pPr>
            <a:r>
              <a:rPr lang="en-US" sz="1701" dirty="0">
                <a:solidFill>
                  <a:srgbClr val="5955EB"/>
                </a:solidFill>
                <a:latin typeface="Libre Baskerville" pitchFamily="34" charset="0"/>
                <a:ea typeface="Libre Baskerville" pitchFamily="34" charset="-122"/>
                <a:cs typeface="Libre Baskerville" pitchFamily="34" charset="-120"/>
              </a:rPr>
              <a:t>Scope</a:t>
            </a:r>
            <a:endParaRPr lang="en-US" sz="1701" dirty="0"/>
          </a:p>
        </p:txBody>
      </p:sp>
      <p:sp>
        <p:nvSpPr>
          <p:cNvPr id="14" name="Text 10"/>
          <p:cNvSpPr/>
          <p:nvPr/>
        </p:nvSpPr>
        <p:spPr>
          <a:xfrm>
            <a:off x="6652736" y="4383405"/>
            <a:ext cx="7372826" cy="1106329"/>
          </a:xfrm>
          <a:prstGeom prst="rect">
            <a:avLst/>
          </a:prstGeom>
          <a:noFill/>
          <a:ln/>
        </p:spPr>
        <p:txBody>
          <a:bodyPr wrap="square" rtlCol="0" anchor="t"/>
          <a:lstStyle/>
          <a:p>
            <a:pPr marL="0" indent="0">
              <a:lnSpc>
                <a:spcPts val="2177"/>
              </a:lnSpc>
              <a:buNone/>
            </a:pPr>
            <a:r>
              <a:rPr lang="en-US" sz="1361" dirty="0">
                <a:solidFill>
                  <a:srgbClr val="49495A"/>
                </a:solidFill>
                <a:latin typeface="Open Sans" pitchFamily="34" charset="0"/>
                <a:ea typeface="Open Sans" pitchFamily="34" charset="-122"/>
                <a:cs typeface="Open Sans" pitchFamily="34" charset="-120"/>
              </a:rPr>
              <a:t>The scope of the project includes: Designing a user-friendly interface for application submission. Creating a dashboard for users at different levels to review and approve/reject applications. Implementing a tracking mechanism for applicants to check the status of their submissions.</a:t>
            </a:r>
            <a:endParaRPr lang="en-US" sz="1361" dirty="0"/>
          </a:p>
        </p:txBody>
      </p:sp>
      <p:sp>
        <p:nvSpPr>
          <p:cNvPr id="15" name="Shape 11"/>
          <p:cNvSpPr/>
          <p:nvPr/>
        </p:nvSpPr>
        <p:spPr>
          <a:xfrm>
            <a:off x="6091238" y="5856803"/>
            <a:ext cx="388739" cy="388739"/>
          </a:xfrm>
          <a:prstGeom prst="roundRect">
            <a:avLst>
              <a:gd name="adj" fmla="val 26674"/>
            </a:avLst>
          </a:prstGeom>
          <a:solidFill>
            <a:srgbClr val="DED6FF"/>
          </a:solidFill>
          <a:ln/>
        </p:spPr>
        <p:txBody>
          <a:bodyPr/>
          <a:lstStyle/>
          <a:p>
            <a:endParaRPr lang="en-US"/>
          </a:p>
        </p:txBody>
      </p:sp>
      <p:sp>
        <p:nvSpPr>
          <p:cNvPr id="16" name="Text 12"/>
          <p:cNvSpPr/>
          <p:nvPr/>
        </p:nvSpPr>
        <p:spPr>
          <a:xfrm>
            <a:off x="6205657" y="5921573"/>
            <a:ext cx="159782" cy="259199"/>
          </a:xfrm>
          <a:prstGeom prst="rect">
            <a:avLst/>
          </a:prstGeom>
          <a:noFill/>
          <a:ln/>
        </p:spPr>
        <p:txBody>
          <a:bodyPr wrap="none" rtlCol="0" anchor="t"/>
          <a:lstStyle/>
          <a:p>
            <a:pPr marL="0" indent="0" algn="ctr">
              <a:lnSpc>
                <a:spcPts val="2041"/>
              </a:lnSpc>
              <a:buNone/>
            </a:pPr>
            <a:r>
              <a:rPr lang="en-US" sz="2041" dirty="0">
                <a:solidFill>
                  <a:srgbClr val="5955EB"/>
                </a:solidFill>
                <a:latin typeface="Libre Baskerville" pitchFamily="34" charset="0"/>
                <a:ea typeface="Libre Baskerville" pitchFamily="34" charset="-122"/>
                <a:cs typeface="Libre Baskerville" pitchFamily="34" charset="-120"/>
              </a:rPr>
              <a:t>3</a:t>
            </a:r>
            <a:endParaRPr lang="en-US" sz="2041" dirty="0"/>
          </a:p>
        </p:txBody>
      </p:sp>
      <p:sp>
        <p:nvSpPr>
          <p:cNvPr id="17" name="Text 13"/>
          <p:cNvSpPr/>
          <p:nvPr/>
        </p:nvSpPr>
        <p:spPr>
          <a:xfrm>
            <a:off x="6652736" y="5856803"/>
            <a:ext cx="2160270" cy="269915"/>
          </a:xfrm>
          <a:prstGeom prst="rect">
            <a:avLst/>
          </a:prstGeom>
          <a:noFill/>
          <a:ln/>
        </p:spPr>
        <p:txBody>
          <a:bodyPr wrap="none" rtlCol="0" anchor="t"/>
          <a:lstStyle/>
          <a:p>
            <a:pPr marL="0" indent="0">
              <a:lnSpc>
                <a:spcPts val="2126"/>
              </a:lnSpc>
              <a:buNone/>
            </a:pPr>
            <a:r>
              <a:rPr lang="en-US" sz="1701" dirty="0">
                <a:solidFill>
                  <a:srgbClr val="5955EB"/>
                </a:solidFill>
                <a:latin typeface="Libre Baskerville" pitchFamily="34" charset="0"/>
                <a:ea typeface="Libre Baskerville" pitchFamily="34" charset="-122"/>
                <a:cs typeface="Libre Baskerville" pitchFamily="34" charset="-120"/>
              </a:rPr>
              <a:t>Project Goals</a:t>
            </a:r>
            <a:endParaRPr lang="en-US" sz="1701" dirty="0"/>
          </a:p>
        </p:txBody>
      </p:sp>
      <p:sp>
        <p:nvSpPr>
          <p:cNvPr id="18" name="Text 14"/>
          <p:cNvSpPr/>
          <p:nvPr/>
        </p:nvSpPr>
        <p:spPr>
          <a:xfrm>
            <a:off x="6652736" y="6230303"/>
            <a:ext cx="7372826" cy="829747"/>
          </a:xfrm>
          <a:prstGeom prst="rect">
            <a:avLst/>
          </a:prstGeom>
          <a:noFill/>
          <a:ln/>
        </p:spPr>
        <p:txBody>
          <a:bodyPr wrap="square" rtlCol="0" anchor="t"/>
          <a:lstStyle/>
          <a:p>
            <a:pPr marL="0" indent="0">
              <a:lnSpc>
                <a:spcPts val="2177"/>
              </a:lnSpc>
              <a:buNone/>
            </a:pPr>
            <a:r>
              <a:rPr lang="en-US" sz="1361" dirty="0">
                <a:solidFill>
                  <a:srgbClr val="49495A"/>
                </a:solidFill>
                <a:latin typeface="Open Sans" pitchFamily="34" charset="0"/>
                <a:ea typeface="Open Sans" pitchFamily="34" charset="-122"/>
                <a:cs typeface="Open Sans" pitchFamily="34" charset="-120"/>
              </a:rPr>
              <a:t>Efficiency: Reduce the time and effort required to manage seminar applications. Transparency: Provide a clear and accessible tracking system for applicants. Scalability: Ensure the system can handle a large number of applications and users.</a:t>
            </a:r>
            <a:endParaRPr lang="en-US" sz="1361"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4F0FF"/>
          </a:solidFill>
          <a:ln/>
        </p:spPr>
        <p:txBody>
          <a:bodyPr/>
          <a:lstStyle/>
          <a:p>
            <a:endParaRPr lang="en-US"/>
          </a:p>
        </p:txBody>
      </p:sp>
      <p:sp>
        <p:nvSpPr>
          <p:cNvPr id="3" name="Shape 1"/>
          <p:cNvSpPr/>
          <p:nvPr/>
        </p:nvSpPr>
        <p:spPr>
          <a:xfrm>
            <a:off x="0" y="0"/>
            <a:ext cx="14630400" cy="8229600"/>
          </a:xfrm>
          <a:prstGeom prst="rect">
            <a:avLst/>
          </a:prstGeom>
          <a:solidFill>
            <a:srgbClr val="FBFAFF"/>
          </a:solidFill>
          <a:ln/>
        </p:spPr>
        <p:txBody>
          <a:bodyPr/>
          <a:lstStyle/>
          <a:p>
            <a:endParaRPr lang="en-US"/>
          </a:p>
        </p:txBody>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pic>
        <p:nvPicPr>
          <p:cNvPr id="5" name="Image 1" descr="preencoded.png"/>
          <p:cNvPicPr>
            <a:picLocks noChangeAspect="1"/>
          </p:cNvPicPr>
          <p:nvPr/>
        </p:nvPicPr>
        <p:blipFill>
          <a:blip r:embed="rId4"/>
          <a:stretch>
            <a:fillRect/>
          </a:stretch>
        </p:blipFill>
        <p:spPr>
          <a:xfrm>
            <a:off x="235208" y="315537"/>
            <a:ext cx="5015984" cy="2558177"/>
          </a:xfrm>
          <a:prstGeom prst="rect">
            <a:avLst/>
          </a:prstGeom>
        </p:spPr>
      </p:pic>
      <p:sp>
        <p:nvSpPr>
          <p:cNvPr id="6" name="Text 2"/>
          <p:cNvSpPr/>
          <p:nvPr/>
        </p:nvSpPr>
        <p:spPr>
          <a:xfrm>
            <a:off x="6144935" y="1422321"/>
            <a:ext cx="5277683" cy="587931"/>
          </a:xfrm>
          <a:prstGeom prst="rect">
            <a:avLst/>
          </a:prstGeom>
          <a:noFill/>
          <a:ln/>
        </p:spPr>
        <p:txBody>
          <a:bodyPr wrap="none" rtlCol="0" anchor="t"/>
          <a:lstStyle/>
          <a:p>
            <a:pPr marL="0" indent="0">
              <a:lnSpc>
                <a:spcPts val="4630"/>
              </a:lnSpc>
              <a:buNone/>
            </a:pPr>
            <a:r>
              <a:rPr lang="en-US" sz="3704" dirty="0">
                <a:solidFill>
                  <a:srgbClr val="5955EB"/>
                </a:solidFill>
                <a:latin typeface="Libre Baskerville" pitchFamily="34" charset="0"/>
                <a:ea typeface="Libre Baskerville" pitchFamily="34" charset="-122"/>
                <a:cs typeface="Libre Baskerville" pitchFamily="34" charset="-120"/>
              </a:rPr>
              <a:t>Abstract: Online HRD</a:t>
            </a:r>
            <a:endParaRPr lang="en-US" sz="3704" dirty="0"/>
          </a:p>
        </p:txBody>
      </p:sp>
      <p:sp>
        <p:nvSpPr>
          <p:cNvPr id="7" name="Text 3"/>
          <p:cNvSpPr/>
          <p:nvPr/>
        </p:nvSpPr>
        <p:spPr>
          <a:xfrm>
            <a:off x="6144935" y="2292429"/>
            <a:ext cx="7826931" cy="4514850"/>
          </a:xfrm>
          <a:prstGeom prst="rect">
            <a:avLst/>
          </a:prstGeom>
          <a:noFill/>
          <a:ln/>
        </p:spPr>
        <p:txBody>
          <a:bodyPr wrap="square" rtlCol="0" anchor="t"/>
          <a:lstStyle/>
          <a:p>
            <a:pPr marL="0" indent="0">
              <a:lnSpc>
                <a:spcPts val="2371"/>
              </a:lnSpc>
              <a:buNone/>
            </a:pPr>
            <a:r>
              <a:rPr lang="en-US" sz="1482" dirty="0">
                <a:solidFill>
                  <a:srgbClr val="49495A"/>
                </a:solidFill>
                <a:latin typeface="Open Sans" pitchFamily="34" charset="0"/>
                <a:ea typeface="Open Sans" pitchFamily="34" charset="-122"/>
                <a:cs typeface="Open Sans" pitchFamily="34" charset="-120"/>
              </a:rPr>
              <a:t>The Online HRD is a comprehensive web-based application designed to streamline and automate various administrative tasks within the HR division of an organization. Developed over several weeks by a dedicated team of three, the project aimed to reduce paperwork and enhance efficiency in managing requests related to employee attendance at conferences and symposiums. Key functionalities implemented include a robust backend system for managing and storing course details, allowing HR administrators to add, edit, and delete upcoming events easily. The system features a user-friendly dashboard where employees can view upcoming courses, facilitating informed decision-making regarding their participation. In addition to course management and reporting, the project incorporated a feedback submission mechanism for conference attendees. This feature allows participants to submit their feedback directly through the system, which is then aggregated and displayed for HR review. Such real-time feedback mechanisms enhance organizational responsiveness and improve the overall participant experience. User training and documentation will also be prioritized to ensure effective utilization of the system across all organizational levels.</a:t>
            </a:r>
            <a:endParaRPr lang="en-US" sz="1482" dirty="0"/>
          </a:p>
        </p:txBody>
      </p:sp>
      <p:pic>
        <p:nvPicPr>
          <p:cNvPr id="8" name="Image 1" descr="preencoded.png"/>
          <p:cNvPicPr>
            <a:picLocks noChangeAspect="1"/>
          </p:cNvPicPr>
          <p:nvPr/>
        </p:nvPicPr>
        <p:blipFill>
          <a:blip r:embed="rId5"/>
          <a:stretch>
            <a:fillRect/>
          </a:stretch>
        </p:blipFill>
        <p:spPr>
          <a:xfrm>
            <a:off x="196989" y="3869006"/>
            <a:ext cx="5054203" cy="3365302"/>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4F0FF"/>
          </a:solidFill>
          <a:ln/>
        </p:spPr>
        <p:txBody>
          <a:bodyPr/>
          <a:lstStyle/>
          <a:p>
            <a:endParaRPr lang="en-US"/>
          </a:p>
        </p:txBody>
      </p:sp>
      <p:sp>
        <p:nvSpPr>
          <p:cNvPr id="3" name="Shape 1"/>
          <p:cNvSpPr/>
          <p:nvPr/>
        </p:nvSpPr>
        <p:spPr>
          <a:xfrm>
            <a:off x="0" y="0"/>
            <a:ext cx="14630400" cy="8229600"/>
          </a:xfrm>
          <a:prstGeom prst="rect">
            <a:avLst/>
          </a:prstGeom>
          <a:solidFill>
            <a:srgbClr val="FBFAFF"/>
          </a:solidFill>
          <a:ln/>
        </p:spPr>
        <p:txBody>
          <a:bodyPr/>
          <a:lstStyle/>
          <a:p>
            <a:endParaRPr lang="en-US"/>
          </a:p>
        </p:txBody>
      </p:sp>
      <p:sp>
        <p:nvSpPr>
          <p:cNvPr id="6" name="Text 2"/>
          <p:cNvSpPr/>
          <p:nvPr/>
        </p:nvSpPr>
        <p:spPr>
          <a:xfrm>
            <a:off x="6144935" y="1422321"/>
            <a:ext cx="5277683" cy="587931"/>
          </a:xfrm>
          <a:prstGeom prst="rect">
            <a:avLst/>
          </a:prstGeom>
          <a:noFill/>
          <a:ln/>
        </p:spPr>
        <p:txBody>
          <a:bodyPr wrap="none" rtlCol="0" anchor="t"/>
          <a:lstStyle/>
          <a:p>
            <a:pPr marL="0" indent="0">
              <a:lnSpc>
                <a:spcPts val="4630"/>
              </a:lnSpc>
              <a:buNone/>
            </a:pPr>
            <a:endParaRPr lang="en-US" sz="3704" dirty="0"/>
          </a:p>
        </p:txBody>
      </p:sp>
      <p:sp>
        <p:nvSpPr>
          <p:cNvPr id="7" name="Text 3"/>
          <p:cNvSpPr/>
          <p:nvPr/>
        </p:nvSpPr>
        <p:spPr>
          <a:xfrm>
            <a:off x="6144935" y="2292429"/>
            <a:ext cx="7826931" cy="4514850"/>
          </a:xfrm>
          <a:prstGeom prst="rect">
            <a:avLst/>
          </a:prstGeom>
          <a:noFill/>
          <a:ln/>
        </p:spPr>
        <p:txBody>
          <a:bodyPr wrap="square" rtlCol="0" anchor="t"/>
          <a:lstStyle/>
          <a:p>
            <a:pPr marL="0" indent="0">
              <a:lnSpc>
                <a:spcPts val="2371"/>
              </a:lnSpc>
              <a:buNone/>
            </a:pPr>
            <a:endParaRPr lang="en-US" sz="1482" dirty="0"/>
          </a:p>
        </p:txBody>
      </p:sp>
      <p:sp>
        <p:nvSpPr>
          <p:cNvPr id="29" name="Shape 0">
            <a:extLst>
              <a:ext uri="{FF2B5EF4-FFF2-40B4-BE49-F238E27FC236}">
                <a16:creationId xmlns:a16="http://schemas.microsoft.com/office/drawing/2014/main" id="{150872A7-56C8-85BA-B601-178159BD624C}"/>
              </a:ext>
            </a:extLst>
          </p:cNvPr>
          <p:cNvSpPr/>
          <p:nvPr/>
        </p:nvSpPr>
        <p:spPr>
          <a:xfrm>
            <a:off x="0" y="0"/>
            <a:ext cx="14630400" cy="8229600"/>
          </a:xfrm>
          <a:prstGeom prst="rect">
            <a:avLst/>
          </a:prstGeom>
          <a:solidFill>
            <a:srgbClr val="F4F0FF"/>
          </a:solidFill>
          <a:ln/>
        </p:spPr>
        <p:txBody>
          <a:bodyPr/>
          <a:lstStyle/>
          <a:p>
            <a:endParaRPr lang="en-US"/>
          </a:p>
        </p:txBody>
      </p:sp>
      <p:sp>
        <p:nvSpPr>
          <p:cNvPr id="30" name="Shape 1">
            <a:extLst>
              <a:ext uri="{FF2B5EF4-FFF2-40B4-BE49-F238E27FC236}">
                <a16:creationId xmlns:a16="http://schemas.microsoft.com/office/drawing/2014/main" id="{143AC4DD-9032-9810-8047-8354CB1463E3}"/>
              </a:ext>
            </a:extLst>
          </p:cNvPr>
          <p:cNvSpPr/>
          <p:nvPr/>
        </p:nvSpPr>
        <p:spPr>
          <a:xfrm>
            <a:off x="-56436" y="0"/>
            <a:ext cx="14630400" cy="8229600"/>
          </a:xfrm>
          <a:prstGeom prst="rect">
            <a:avLst/>
          </a:prstGeom>
          <a:solidFill>
            <a:srgbClr val="FBFAFF"/>
          </a:solidFill>
          <a:ln/>
        </p:spPr>
        <p:txBody>
          <a:bodyPr/>
          <a:lstStyle/>
          <a:p>
            <a:endParaRPr lang="en-US"/>
          </a:p>
        </p:txBody>
      </p:sp>
      <p:sp>
        <p:nvSpPr>
          <p:cNvPr id="31" name="Text 2">
            <a:extLst>
              <a:ext uri="{FF2B5EF4-FFF2-40B4-BE49-F238E27FC236}">
                <a16:creationId xmlns:a16="http://schemas.microsoft.com/office/drawing/2014/main" id="{C90B46B0-812A-6003-E900-7417E7821826}"/>
              </a:ext>
            </a:extLst>
          </p:cNvPr>
          <p:cNvSpPr/>
          <p:nvPr/>
        </p:nvSpPr>
        <p:spPr>
          <a:xfrm>
            <a:off x="864037" y="1607344"/>
            <a:ext cx="6389489" cy="771525"/>
          </a:xfrm>
          <a:prstGeom prst="rect">
            <a:avLst/>
          </a:prstGeom>
          <a:noFill/>
          <a:ln/>
        </p:spPr>
        <p:txBody>
          <a:bodyPr wrap="none" rtlCol="0" anchor="t"/>
          <a:lstStyle/>
          <a:p>
            <a:pPr marL="0" indent="0">
              <a:lnSpc>
                <a:spcPts val="6075"/>
              </a:lnSpc>
              <a:buNone/>
            </a:pPr>
            <a:r>
              <a:rPr lang="en-US" sz="4860" dirty="0">
                <a:solidFill>
                  <a:srgbClr val="5955EB"/>
                </a:solidFill>
                <a:latin typeface="Libre Baskerville" pitchFamily="34" charset="0"/>
                <a:ea typeface="Libre Baskerville" pitchFamily="34" charset="-122"/>
                <a:cs typeface="Libre Baskerville" pitchFamily="34" charset="-120"/>
              </a:rPr>
              <a:t>System Architecture</a:t>
            </a:r>
            <a:endParaRPr lang="en-US" sz="4860" dirty="0"/>
          </a:p>
        </p:txBody>
      </p:sp>
      <p:sp>
        <p:nvSpPr>
          <p:cNvPr id="32" name="Text 3">
            <a:extLst>
              <a:ext uri="{FF2B5EF4-FFF2-40B4-BE49-F238E27FC236}">
                <a16:creationId xmlns:a16="http://schemas.microsoft.com/office/drawing/2014/main" id="{6144799C-74AB-E094-F00B-E428B37BA946}"/>
              </a:ext>
            </a:extLst>
          </p:cNvPr>
          <p:cNvSpPr/>
          <p:nvPr/>
        </p:nvSpPr>
        <p:spPr>
          <a:xfrm>
            <a:off x="864037" y="2872621"/>
            <a:ext cx="12902327" cy="790099"/>
          </a:xfrm>
          <a:prstGeom prst="rect">
            <a:avLst/>
          </a:prstGeom>
          <a:noFill/>
          <a:ln/>
        </p:spPr>
        <p:txBody>
          <a:bodyPr wrap="square" rtlCol="0" anchor="t"/>
          <a:lstStyle/>
          <a:p>
            <a:pPr marL="0" indent="0">
              <a:lnSpc>
                <a:spcPts val="3110"/>
              </a:lnSpc>
              <a:buNone/>
            </a:pPr>
            <a:r>
              <a:rPr lang="en-US" sz="1944" dirty="0">
                <a:solidFill>
                  <a:srgbClr val="49495A"/>
                </a:solidFill>
                <a:latin typeface="Open Sans" pitchFamily="34" charset="0"/>
                <a:ea typeface="Open Sans" pitchFamily="34" charset="-122"/>
                <a:cs typeface="Open Sans" pitchFamily="34" charset="-120"/>
              </a:rPr>
              <a:t>The system is designed using a three-tier architecture: the Presentation Layer, the Business Logic Layer, and the Data Layer.</a:t>
            </a:r>
            <a:endParaRPr lang="en-US" sz="1944" dirty="0"/>
          </a:p>
        </p:txBody>
      </p:sp>
      <p:sp>
        <p:nvSpPr>
          <p:cNvPr id="33" name="Text 4">
            <a:extLst>
              <a:ext uri="{FF2B5EF4-FFF2-40B4-BE49-F238E27FC236}">
                <a16:creationId xmlns:a16="http://schemas.microsoft.com/office/drawing/2014/main" id="{2453FD7B-C27A-A900-E19E-BCC1FDA5B0BC}"/>
              </a:ext>
            </a:extLst>
          </p:cNvPr>
          <p:cNvSpPr/>
          <p:nvPr/>
        </p:nvSpPr>
        <p:spPr>
          <a:xfrm>
            <a:off x="864037" y="4187190"/>
            <a:ext cx="3086100" cy="385763"/>
          </a:xfrm>
          <a:prstGeom prst="rect">
            <a:avLst/>
          </a:prstGeom>
          <a:noFill/>
          <a:ln/>
        </p:spPr>
        <p:txBody>
          <a:bodyPr wrap="none" rtlCol="0" anchor="t"/>
          <a:lstStyle/>
          <a:p>
            <a:pPr marL="0" indent="0">
              <a:lnSpc>
                <a:spcPts val="3038"/>
              </a:lnSpc>
              <a:buNone/>
            </a:pPr>
            <a:r>
              <a:rPr lang="en-US" sz="2430" dirty="0">
                <a:solidFill>
                  <a:srgbClr val="5955EB"/>
                </a:solidFill>
                <a:latin typeface="Libre Baskerville" pitchFamily="34" charset="0"/>
                <a:ea typeface="Libre Baskerville" pitchFamily="34" charset="-122"/>
                <a:cs typeface="Libre Baskerville" pitchFamily="34" charset="-120"/>
              </a:rPr>
              <a:t>Presentation Layer</a:t>
            </a:r>
            <a:endParaRPr lang="en-US" sz="2430" dirty="0"/>
          </a:p>
        </p:txBody>
      </p:sp>
      <p:sp>
        <p:nvSpPr>
          <p:cNvPr id="34" name="Text 5">
            <a:extLst>
              <a:ext uri="{FF2B5EF4-FFF2-40B4-BE49-F238E27FC236}">
                <a16:creationId xmlns:a16="http://schemas.microsoft.com/office/drawing/2014/main" id="{28031DD4-E9C4-952A-41AA-945913184700}"/>
              </a:ext>
            </a:extLst>
          </p:cNvPr>
          <p:cNvSpPr/>
          <p:nvPr/>
        </p:nvSpPr>
        <p:spPr>
          <a:xfrm>
            <a:off x="864037" y="4819769"/>
            <a:ext cx="3898821" cy="1185148"/>
          </a:xfrm>
          <a:prstGeom prst="rect">
            <a:avLst/>
          </a:prstGeom>
          <a:noFill/>
          <a:ln/>
        </p:spPr>
        <p:txBody>
          <a:bodyPr wrap="square" rtlCol="0" anchor="t"/>
          <a:lstStyle/>
          <a:p>
            <a:pPr marL="0" indent="0">
              <a:lnSpc>
                <a:spcPts val="3110"/>
              </a:lnSpc>
              <a:buNone/>
            </a:pPr>
            <a:r>
              <a:rPr lang="en-US" sz="1944" dirty="0">
                <a:solidFill>
                  <a:srgbClr val="49495A"/>
                </a:solidFill>
                <a:latin typeface="Open Sans" pitchFamily="34" charset="0"/>
                <a:ea typeface="Open Sans" pitchFamily="34" charset="-122"/>
                <a:cs typeface="Open Sans" pitchFamily="34" charset="-120"/>
              </a:rPr>
              <a:t>The user interface, which includes web pages built with HTML, CSS, and JavaScript.</a:t>
            </a:r>
            <a:endParaRPr lang="en-US" sz="1944" dirty="0"/>
          </a:p>
        </p:txBody>
      </p:sp>
      <p:sp>
        <p:nvSpPr>
          <p:cNvPr id="35" name="Text 6">
            <a:extLst>
              <a:ext uri="{FF2B5EF4-FFF2-40B4-BE49-F238E27FC236}">
                <a16:creationId xmlns:a16="http://schemas.microsoft.com/office/drawing/2014/main" id="{07F0C8FA-01F9-1769-B02C-F3BD3FD30B83}"/>
              </a:ext>
            </a:extLst>
          </p:cNvPr>
          <p:cNvSpPr/>
          <p:nvPr/>
        </p:nvSpPr>
        <p:spPr>
          <a:xfrm>
            <a:off x="5372695" y="4187190"/>
            <a:ext cx="3319462" cy="385763"/>
          </a:xfrm>
          <a:prstGeom prst="rect">
            <a:avLst/>
          </a:prstGeom>
          <a:noFill/>
          <a:ln/>
        </p:spPr>
        <p:txBody>
          <a:bodyPr wrap="none" rtlCol="0" anchor="t"/>
          <a:lstStyle/>
          <a:p>
            <a:pPr marL="0" indent="0">
              <a:lnSpc>
                <a:spcPts val="3038"/>
              </a:lnSpc>
              <a:buNone/>
            </a:pPr>
            <a:r>
              <a:rPr lang="en-US" sz="2430" dirty="0">
                <a:solidFill>
                  <a:srgbClr val="5955EB"/>
                </a:solidFill>
                <a:latin typeface="Libre Baskerville" pitchFamily="34" charset="0"/>
                <a:ea typeface="Libre Baskerville" pitchFamily="34" charset="-122"/>
                <a:cs typeface="Libre Baskerville" pitchFamily="34" charset="-120"/>
              </a:rPr>
              <a:t>Business Logic Layer</a:t>
            </a:r>
            <a:endParaRPr lang="en-US" sz="2430" dirty="0"/>
          </a:p>
        </p:txBody>
      </p:sp>
      <p:sp>
        <p:nvSpPr>
          <p:cNvPr id="36" name="Text 7">
            <a:extLst>
              <a:ext uri="{FF2B5EF4-FFF2-40B4-BE49-F238E27FC236}">
                <a16:creationId xmlns:a16="http://schemas.microsoft.com/office/drawing/2014/main" id="{F48C70DA-F28B-62BA-117B-E4AACD5BA7FE}"/>
              </a:ext>
            </a:extLst>
          </p:cNvPr>
          <p:cNvSpPr/>
          <p:nvPr/>
        </p:nvSpPr>
        <p:spPr>
          <a:xfrm>
            <a:off x="5372695" y="4819769"/>
            <a:ext cx="3898821" cy="1580198"/>
          </a:xfrm>
          <a:prstGeom prst="rect">
            <a:avLst/>
          </a:prstGeom>
          <a:noFill/>
          <a:ln/>
        </p:spPr>
        <p:txBody>
          <a:bodyPr wrap="square" rtlCol="0" anchor="t"/>
          <a:lstStyle/>
          <a:p>
            <a:pPr marL="0" indent="0">
              <a:lnSpc>
                <a:spcPts val="3110"/>
              </a:lnSpc>
              <a:buNone/>
            </a:pPr>
            <a:r>
              <a:rPr lang="en-US" sz="1944" dirty="0">
                <a:solidFill>
                  <a:srgbClr val="49495A"/>
                </a:solidFill>
                <a:latin typeface="Open Sans" pitchFamily="34" charset="0"/>
                <a:ea typeface="Open Sans" pitchFamily="34" charset="-122"/>
                <a:cs typeface="Open Sans" pitchFamily="34" charset="-120"/>
              </a:rPr>
              <a:t>The server-side scripting, implemented using PHP, which handles application logic and database interactions.</a:t>
            </a:r>
            <a:endParaRPr lang="en-US" sz="1944" dirty="0"/>
          </a:p>
        </p:txBody>
      </p:sp>
      <p:sp>
        <p:nvSpPr>
          <p:cNvPr id="37" name="Text 8">
            <a:extLst>
              <a:ext uri="{FF2B5EF4-FFF2-40B4-BE49-F238E27FC236}">
                <a16:creationId xmlns:a16="http://schemas.microsoft.com/office/drawing/2014/main" id="{6E2EE28F-3333-7D1B-2A1C-AB1AB41F452A}"/>
              </a:ext>
            </a:extLst>
          </p:cNvPr>
          <p:cNvSpPr/>
          <p:nvPr/>
        </p:nvSpPr>
        <p:spPr>
          <a:xfrm>
            <a:off x="9881354" y="4187190"/>
            <a:ext cx="3086100" cy="385763"/>
          </a:xfrm>
          <a:prstGeom prst="rect">
            <a:avLst/>
          </a:prstGeom>
          <a:noFill/>
          <a:ln/>
        </p:spPr>
        <p:txBody>
          <a:bodyPr wrap="none" rtlCol="0" anchor="t"/>
          <a:lstStyle/>
          <a:p>
            <a:pPr marL="0" indent="0">
              <a:lnSpc>
                <a:spcPts val="3038"/>
              </a:lnSpc>
              <a:buNone/>
            </a:pPr>
            <a:r>
              <a:rPr lang="en-US" sz="2430" dirty="0">
                <a:solidFill>
                  <a:srgbClr val="5955EB"/>
                </a:solidFill>
                <a:latin typeface="Libre Baskerville" pitchFamily="34" charset="0"/>
                <a:ea typeface="Libre Baskerville" pitchFamily="34" charset="-122"/>
                <a:cs typeface="Libre Baskerville" pitchFamily="34" charset="-120"/>
              </a:rPr>
              <a:t>Data Layer</a:t>
            </a:r>
            <a:endParaRPr lang="en-US" sz="2430" dirty="0"/>
          </a:p>
        </p:txBody>
      </p:sp>
      <p:sp>
        <p:nvSpPr>
          <p:cNvPr id="38" name="Text 9">
            <a:extLst>
              <a:ext uri="{FF2B5EF4-FFF2-40B4-BE49-F238E27FC236}">
                <a16:creationId xmlns:a16="http://schemas.microsoft.com/office/drawing/2014/main" id="{B54AAB76-C647-F05A-337B-FDBAB77471D1}"/>
              </a:ext>
            </a:extLst>
          </p:cNvPr>
          <p:cNvSpPr/>
          <p:nvPr/>
        </p:nvSpPr>
        <p:spPr>
          <a:xfrm>
            <a:off x="9881354" y="4819769"/>
            <a:ext cx="3898821" cy="1185148"/>
          </a:xfrm>
          <a:prstGeom prst="rect">
            <a:avLst/>
          </a:prstGeom>
          <a:noFill/>
          <a:ln/>
        </p:spPr>
        <p:txBody>
          <a:bodyPr wrap="square" rtlCol="0" anchor="t"/>
          <a:lstStyle/>
          <a:p>
            <a:pPr marL="0" indent="0">
              <a:lnSpc>
                <a:spcPts val="3110"/>
              </a:lnSpc>
              <a:buNone/>
            </a:pPr>
            <a:r>
              <a:rPr lang="en-US" sz="1944" dirty="0">
                <a:solidFill>
                  <a:srgbClr val="49495A"/>
                </a:solidFill>
                <a:latin typeface="Open Sans" pitchFamily="34" charset="0"/>
                <a:ea typeface="Open Sans" pitchFamily="34" charset="-122"/>
                <a:cs typeface="Open Sans" pitchFamily="34" charset="-120"/>
              </a:rPr>
              <a:t>The database, managed using MySQL, which stores application data and user information.</a:t>
            </a:r>
            <a:endParaRPr lang="en-US" sz="1944" dirty="0"/>
          </a:p>
        </p:txBody>
      </p:sp>
    </p:spTree>
    <p:extLst>
      <p:ext uri="{BB962C8B-B14F-4D97-AF65-F5344CB8AC3E}">
        <p14:creationId xmlns:p14="http://schemas.microsoft.com/office/powerpoint/2010/main" val="30896931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4F0FF"/>
          </a:solidFill>
          <a:ln/>
        </p:spPr>
        <p:txBody>
          <a:bodyPr/>
          <a:lstStyle/>
          <a:p>
            <a:endParaRPr lang="en-US"/>
          </a:p>
        </p:txBody>
      </p:sp>
      <p:sp>
        <p:nvSpPr>
          <p:cNvPr id="3" name="Shape 1"/>
          <p:cNvSpPr/>
          <p:nvPr/>
        </p:nvSpPr>
        <p:spPr>
          <a:xfrm>
            <a:off x="0" y="0"/>
            <a:ext cx="14630400" cy="8902303"/>
          </a:xfrm>
          <a:prstGeom prst="rect">
            <a:avLst/>
          </a:prstGeom>
          <a:solidFill>
            <a:srgbClr val="FBFAFF"/>
          </a:solidFill>
          <a:ln/>
        </p:spPr>
        <p:txBody>
          <a:bodyPr/>
          <a:lstStyle/>
          <a:p>
            <a:endParaRPr lang="en-US"/>
          </a:p>
        </p:txBody>
      </p:sp>
      <p:sp>
        <p:nvSpPr>
          <p:cNvPr id="4" name="Text 2"/>
          <p:cNvSpPr/>
          <p:nvPr/>
        </p:nvSpPr>
        <p:spPr>
          <a:xfrm>
            <a:off x="2594967" y="475178"/>
            <a:ext cx="4320540" cy="540068"/>
          </a:xfrm>
          <a:prstGeom prst="rect">
            <a:avLst/>
          </a:prstGeom>
          <a:noFill/>
          <a:ln/>
        </p:spPr>
        <p:txBody>
          <a:bodyPr wrap="none" rtlCol="0" anchor="t"/>
          <a:lstStyle/>
          <a:p>
            <a:pPr marL="0" indent="0">
              <a:lnSpc>
                <a:spcPts val="4253"/>
              </a:lnSpc>
              <a:buNone/>
            </a:pPr>
            <a:r>
              <a:rPr lang="en-US" sz="3402" dirty="0">
                <a:solidFill>
                  <a:srgbClr val="5955EB"/>
                </a:solidFill>
                <a:latin typeface="Libre Baskerville" pitchFamily="34" charset="0"/>
                <a:ea typeface="Libre Baskerville" pitchFamily="34" charset="-122"/>
                <a:cs typeface="Libre Baskerville" pitchFamily="34" charset="-120"/>
              </a:rPr>
              <a:t>Project Description</a:t>
            </a:r>
            <a:endParaRPr lang="en-US" sz="3402" dirty="0"/>
          </a:p>
        </p:txBody>
      </p:sp>
      <p:sp>
        <p:nvSpPr>
          <p:cNvPr id="5" name="Shape 3"/>
          <p:cNvSpPr/>
          <p:nvPr/>
        </p:nvSpPr>
        <p:spPr>
          <a:xfrm>
            <a:off x="7297817" y="1360884"/>
            <a:ext cx="34528" cy="7066240"/>
          </a:xfrm>
          <a:prstGeom prst="rect">
            <a:avLst/>
          </a:prstGeom>
          <a:solidFill>
            <a:srgbClr val="B8B7E0"/>
          </a:solidFill>
          <a:ln/>
        </p:spPr>
        <p:txBody>
          <a:bodyPr/>
          <a:lstStyle/>
          <a:p>
            <a:endParaRPr lang="en-US"/>
          </a:p>
        </p:txBody>
      </p:sp>
      <p:sp>
        <p:nvSpPr>
          <p:cNvPr id="6" name="Shape 4"/>
          <p:cNvSpPr/>
          <p:nvPr/>
        </p:nvSpPr>
        <p:spPr>
          <a:xfrm>
            <a:off x="6515874" y="1732240"/>
            <a:ext cx="604837" cy="34528"/>
          </a:xfrm>
          <a:prstGeom prst="rect">
            <a:avLst/>
          </a:prstGeom>
          <a:solidFill>
            <a:srgbClr val="B8B7E0"/>
          </a:solidFill>
          <a:ln/>
        </p:spPr>
        <p:txBody>
          <a:bodyPr/>
          <a:lstStyle/>
          <a:p>
            <a:endParaRPr lang="en-US"/>
          </a:p>
        </p:txBody>
      </p:sp>
      <p:sp>
        <p:nvSpPr>
          <p:cNvPr id="7" name="Shape 5"/>
          <p:cNvSpPr/>
          <p:nvPr/>
        </p:nvSpPr>
        <p:spPr>
          <a:xfrm>
            <a:off x="7120711" y="1555194"/>
            <a:ext cx="388739" cy="388739"/>
          </a:xfrm>
          <a:prstGeom prst="roundRect">
            <a:avLst>
              <a:gd name="adj" fmla="val 26674"/>
            </a:avLst>
          </a:prstGeom>
          <a:solidFill>
            <a:srgbClr val="DED6FF"/>
          </a:solidFill>
          <a:ln/>
        </p:spPr>
        <p:txBody>
          <a:bodyPr/>
          <a:lstStyle/>
          <a:p>
            <a:endParaRPr lang="en-US"/>
          </a:p>
        </p:txBody>
      </p:sp>
      <p:sp>
        <p:nvSpPr>
          <p:cNvPr id="8" name="Text 6"/>
          <p:cNvSpPr/>
          <p:nvPr/>
        </p:nvSpPr>
        <p:spPr>
          <a:xfrm>
            <a:off x="7257276" y="1619964"/>
            <a:ext cx="115610" cy="259199"/>
          </a:xfrm>
          <a:prstGeom prst="rect">
            <a:avLst/>
          </a:prstGeom>
          <a:noFill/>
          <a:ln/>
        </p:spPr>
        <p:txBody>
          <a:bodyPr wrap="none" rtlCol="0" anchor="t"/>
          <a:lstStyle/>
          <a:p>
            <a:pPr marL="0" indent="0" algn="ctr">
              <a:lnSpc>
                <a:spcPts val="2041"/>
              </a:lnSpc>
              <a:buNone/>
            </a:pPr>
            <a:r>
              <a:rPr lang="en-US" sz="2041" dirty="0">
                <a:solidFill>
                  <a:srgbClr val="5955EB"/>
                </a:solidFill>
                <a:latin typeface="Libre Baskerville" pitchFamily="34" charset="0"/>
                <a:ea typeface="Libre Baskerville" pitchFamily="34" charset="-122"/>
                <a:cs typeface="Libre Baskerville" pitchFamily="34" charset="-120"/>
              </a:rPr>
              <a:t>1</a:t>
            </a:r>
            <a:endParaRPr lang="en-US" sz="2041" dirty="0"/>
          </a:p>
        </p:txBody>
      </p:sp>
      <p:sp>
        <p:nvSpPr>
          <p:cNvPr id="9" name="Text 7"/>
          <p:cNvSpPr/>
          <p:nvPr/>
        </p:nvSpPr>
        <p:spPr>
          <a:xfrm>
            <a:off x="3940373" y="1533644"/>
            <a:ext cx="2424232" cy="269915"/>
          </a:xfrm>
          <a:prstGeom prst="rect">
            <a:avLst/>
          </a:prstGeom>
          <a:noFill/>
          <a:ln/>
        </p:spPr>
        <p:txBody>
          <a:bodyPr wrap="none" rtlCol="0" anchor="t"/>
          <a:lstStyle/>
          <a:p>
            <a:pPr marL="0" indent="0" algn="r">
              <a:lnSpc>
                <a:spcPts val="2126"/>
              </a:lnSpc>
              <a:buNone/>
            </a:pPr>
            <a:r>
              <a:rPr lang="en-US" sz="1701" dirty="0">
                <a:solidFill>
                  <a:srgbClr val="5955EB"/>
                </a:solidFill>
                <a:latin typeface="Libre Baskerville" pitchFamily="34" charset="0"/>
                <a:ea typeface="Libre Baskerville" pitchFamily="34" charset="-122"/>
                <a:cs typeface="Libre Baskerville" pitchFamily="34" charset="-120"/>
              </a:rPr>
              <a:t>Requirement Analysis</a:t>
            </a:r>
            <a:endParaRPr lang="en-US" sz="1701" dirty="0"/>
          </a:p>
        </p:txBody>
      </p:sp>
      <p:sp>
        <p:nvSpPr>
          <p:cNvPr id="10" name="Text 8"/>
          <p:cNvSpPr/>
          <p:nvPr/>
        </p:nvSpPr>
        <p:spPr>
          <a:xfrm>
            <a:off x="2594967" y="1907143"/>
            <a:ext cx="3769638" cy="1382911"/>
          </a:xfrm>
          <a:prstGeom prst="rect">
            <a:avLst/>
          </a:prstGeom>
          <a:noFill/>
          <a:ln/>
        </p:spPr>
        <p:txBody>
          <a:bodyPr wrap="square" rtlCol="0" anchor="t"/>
          <a:lstStyle/>
          <a:p>
            <a:pPr marL="0" indent="0" algn="r">
              <a:lnSpc>
                <a:spcPts val="2177"/>
              </a:lnSpc>
              <a:buNone/>
            </a:pPr>
            <a:r>
              <a:rPr lang="en-US" sz="1361" dirty="0">
                <a:solidFill>
                  <a:srgbClr val="49495A"/>
                </a:solidFill>
                <a:latin typeface="Open Sans" pitchFamily="34" charset="0"/>
                <a:ea typeface="Open Sans" pitchFamily="34" charset="-122"/>
                <a:cs typeface="Open Sans" pitchFamily="34" charset="-120"/>
              </a:rPr>
              <a:t>This stage involved understanding the needs of the users and defining the functionalities required for the system. Meetings were held with stakeholders to gather requirements and create detailed specifications.</a:t>
            </a:r>
            <a:endParaRPr lang="en-US" sz="1361" dirty="0"/>
          </a:p>
        </p:txBody>
      </p:sp>
      <p:sp>
        <p:nvSpPr>
          <p:cNvPr id="11" name="Shape 9"/>
          <p:cNvSpPr/>
          <p:nvPr/>
        </p:nvSpPr>
        <p:spPr>
          <a:xfrm>
            <a:off x="7509450" y="2596277"/>
            <a:ext cx="604837" cy="34528"/>
          </a:xfrm>
          <a:prstGeom prst="rect">
            <a:avLst/>
          </a:prstGeom>
          <a:solidFill>
            <a:srgbClr val="B8B7E0"/>
          </a:solidFill>
          <a:ln/>
        </p:spPr>
        <p:txBody>
          <a:bodyPr/>
          <a:lstStyle/>
          <a:p>
            <a:endParaRPr lang="en-US"/>
          </a:p>
        </p:txBody>
      </p:sp>
      <p:sp>
        <p:nvSpPr>
          <p:cNvPr id="12" name="Shape 10"/>
          <p:cNvSpPr/>
          <p:nvPr/>
        </p:nvSpPr>
        <p:spPr>
          <a:xfrm>
            <a:off x="7120711" y="2419231"/>
            <a:ext cx="388739" cy="388739"/>
          </a:xfrm>
          <a:prstGeom prst="roundRect">
            <a:avLst>
              <a:gd name="adj" fmla="val 26674"/>
            </a:avLst>
          </a:prstGeom>
          <a:solidFill>
            <a:srgbClr val="DED6FF"/>
          </a:solidFill>
          <a:ln/>
        </p:spPr>
        <p:txBody>
          <a:bodyPr/>
          <a:lstStyle/>
          <a:p>
            <a:endParaRPr lang="en-US"/>
          </a:p>
        </p:txBody>
      </p:sp>
      <p:sp>
        <p:nvSpPr>
          <p:cNvPr id="13" name="Text 11"/>
          <p:cNvSpPr/>
          <p:nvPr/>
        </p:nvSpPr>
        <p:spPr>
          <a:xfrm>
            <a:off x="7235130" y="2484001"/>
            <a:ext cx="159782" cy="259199"/>
          </a:xfrm>
          <a:prstGeom prst="rect">
            <a:avLst/>
          </a:prstGeom>
          <a:noFill/>
          <a:ln/>
        </p:spPr>
        <p:txBody>
          <a:bodyPr wrap="none" rtlCol="0" anchor="t"/>
          <a:lstStyle/>
          <a:p>
            <a:pPr marL="0" indent="0" algn="ctr">
              <a:lnSpc>
                <a:spcPts val="2041"/>
              </a:lnSpc>
              <a:buNone/>
            </a:pPr>
            <a:r>
              <a:rPr lang="en-US" sz="2041" dirty="0">
                <a:solidFill>
                  <a:srgbClr val="5955EB"/>
                </a:solidFill>
                <a:latin typeface="Libre Baskerville" pitchFamily="34" charset="0"/>
                <a:ea typeface="Libre Baskerville" pitchFamily="34" charset="-122"/>
                <a:cs typeface="Libre Baskerville" pitchFamily="34" charset="-120"/>
              </a:rPr>
              <a:t>2</a:t>
            </a:r>
            <a:endParaRPr lang="en-US" sz="2041" dirty="0"/>
          </a:p>
        </p:txBody>
      </p:sp>
      <p:sp>
        <p:nvSpPr>
          <p:cNvPr id="14" name="Text 12"/>
          <p:cNvSpPr/>
          <p:nvPr/>
        </p:nvSpPr>
        <p:spPr>
          <a:xfrm>
            <a:off x="8265557" y="2397681"/>
            <a:ext cx="2160270" cy="269915"/>
          </a:xfrm>
          <a:prstGeom prst="rect">
            <a:avLst/>
          </a:prstGeom>
          <a:noFill/>
          <a:ln/>
        </p:spPr>
        <p:txBody>
          <a:bodyPr wrap="none" rtlCol="0" anchor="t"/>
          <a:lstStyle/>
          <a:p>
            <a:pPr marL="0" indent="0" algn="l">
              <a:lnSpc>
                <a:spcPts val="2126"/>
              </a:lnSpc>
              <a:buNone/>
            </a:pPr>
            <a:r>
              <a:rPr lang="en-US" sz="1701" dirty="0">
                <a:solidFill>
                  <a:srgbClr val="5955EB"/>
                </a:solidFill>
                <a:latin typeface="Libre Baskerville" pitchFamily="34" charset="0"/>
                <a:ea typeface="Libre Baskerville" pitchFamily="34" charset="-122"/>
                <a:cs typeface="Libre Baskerville" pitchFamily="34" charset="-120"/>
              </a:rPr>
              <a:t>System Design</a:t>
            </a:r>
            <a:endParaRPr lang="en-US" sz="1701" dirty="0"/>
          </a:p>
        </p:txBody>
      </p:sp>
      <p:sp>
        <p:nvSpPr>
          <p:cNvPr id="15" name="Text 13"/>
          <p:cNvSpPr/>
          <p:nvPr/>
        </p:nvSpPr>
        <p:spPr>
          <a:xfrm>
            <a:off x="8265557" y="2771180"/>
            <a:ext cx="3769757" cy="1382911"/>
          </a:xfrm>
          <a:prstGeom prst="rect">
            <a:avLst/>
          </a:prstGeom>
          <a:noFill/>
          <a:ln/>
        </p:spPr>
        <p:txBody>
          <a:bodyPr wrap="square" rtlCol="0" anchor="t"/>
          <a:lstStyle/>
          <a:p>
            <a:pPr marL="0" indent="0" algn="l">
              <a:lnSpc>
                <a:spcPts val="2177"/>
              </a:lnSpc>
              <a:buNone/>
            </a:pPr>
            <a:r>
              <a:rPr lang="en-US" sz="1361" dirty="0">
                <a:solidFill>
                  <a:srgbClr val="49495A"/>
                </a:solidFill>
                <a:latin typeface="Open Sans" pitchFamily="34" charset="0"/>
                <a:ea typeface="Open Sans" pitchFamily="34" charset="-122"/>
                <a:cs typeface="Open Sans" pitchFamily="34" charset="-120"/>
              </a:rPr>
              <a:t>Based on the requirements, a system design was created. This included defining the system architecture, database schema, and user interfaces. Wireframes and mockups were created to visualize the user interfaces.</a:t>
            </a:r>
            <a:endParaRPr lang="en-US" sz="1361" dirty="0"/>
          </a:p>
        </p:txBody>
      </p:sp>
      <p:sp>
        <p:nvSpPr>
          <p:cNvPr id="16" name="Shape 14"/>
          <p:cNvSpPr/>
          <p:nvPr/>
        </p:nvSpPr>
        <p:spPr>
          <a:xfrm>
            <a:off x="6515874" y="4006929"/>
            <a:ext cx="604837" cy="34528"/>
          </a:xfrm>
          <a:prstGeom prst="rect">
            <a:avLst/>
          </a:prstGeom>
          <a:solidFill>
            <a:srgbClr val="B8B7E0"/>
          </a:solidFill>
          <a:ln/>
        </p:spPr>
        <p:txBody>
          <a:bodyPr/>
          <a:lstStyle/>
          <a:p>
            <a:endParaRPr lang="en-US"/>
          </a:p>
        </p:txBody>
      </p:sp>
      <p:sp>
        <p:nvSpPr>
          <p:cNvPr id="17" name="Shape 15"/>
          <p:cNvSpPr/>
          <p:nvPr/>
        </p:nvSpPr>
        <p:spPr>
          <a:xfrm>
            <a:off x="7120711" y="3829883"/>
            <a:ext cx="388739" cy="388739"/>
          </a:xfrm>
          <a:prstGeom prst="roundRect">
            <a:avLst>
              <a:gd name="adj" fmla="val 26674"/>
            </a:avLst>
          </a:prstGeom>
          <a:solidFill>
            <a:srgbClr val="DED6FF"/>
          </a:solidFill>
          <a:ln/>
        </p:spPr>
        <p:txBody>
          <a:bodyPr/>
          <a:lstStyle/>
          <a:p>
            <a:endParaRPr lang="en-US"/>
          </a:p>
        </p:txBody>
      </p:sp>
      <p:sp>
        <p:nvSpPr>
          <p:cNvPr id="18" name="Text 16"/>
          <p:cNvSpPr/>
          <p:nvPr/>
        </p:nvSpPr>
        <p:spPr>
          <a:xfrm>
            <a:off x="7235130" y="3894653"/>
            <a:ext cx="159782" cy="259199"/>
          </a:xfrm>
          <a:prstGeom prst="rect">
            <a:avLst/>
          </a:prstGeom>
          <a:noFill/>
          <a:ln/>
        </p:spPr>
        <p:txBody>
          <a:bodyPr wrap="none" rtlCol="0" anchor="t"/>
          <a:lstStyle/>
          <a:p>
            <a:pPr marL="0" indent="0" algn="ctr">
              <a:lnSpc>
                <a:spcPts val="2041"/>
              </a:lnSpc>
              <a:buNone/>
            </a:pPr>
            <a:r>
              <a:rPr lang="en-US" sz="2041" dirty="0">
                <a:solidFill>
                  <a:srgbClr val="5955EB"/>
                </a:solidFill>
                <a:latin typeface="Libre Baskerville" pitchFamily="34" charset="0"/>
                <a:ea typeface="Libre Baskerville" pitchFamily="34" charset="-122"/>
                <a:cs typeface="Libre Baskerville" pitchFamily="34" charset="-120"/>
              </a:rPr>
              <a:t>3</a:t>
            </a:r>
            <a:endParaRPr lang="en-US" sz="2041" dirty="0"/>
          </a:p>
        </p:txBody>
      </p:sp>
      <p:sp>
        <p:nvSpPr>
          <p:cNvPr id="19" name="Text 17"/>
          <p:cNvSpPr/>
          <p:nvPr/>
        </p:nvSpPr>
        <p:spPr>
          <a:xfrm>
            <a:off x="4204335" y="3808333"/>
            <a:ext cx="2160270" cy="269915"/>
          </a:xfrm>
          <a:prstGeom prst="rect">
            <a:avLst/>
          </a:prstGeom>
          <a:noFill/>
          <a:ln/>
        </p:spPr>
        <p:txBody>
          <a:bodyPr wrap="none" rtlCol="0" anchor="t"/>
          <a:lstStyle/>
          <a:p>
            <a:pPr marL="0" indent="0" algn="r">
              <a:lnSpc>
                <a:spcPts val="2126"/>
              </a:lnSpc>
              <a:buNone/>
            </a:pPr>
            <a:r>
              <a:rPr lang="en-US" sz="1701" dirty="0">
                <a:solidFill>
                  <a:srgbClr val="5955EB"/>
                </a:solidFill>
                <a:latin typeface="Libre Baskerville" pitchFamily="34" charset="0"/>
                <a:ea typeface="Libre Baskerville" pitchFamily="34" charset="-122"/>
                <a:cs typeface="Libre Baskerville" pitchFamily="34" charset="-120"/>
              </a:rPr>
              <a:t>Development</a:t>
            </a:r>
            <a:endParaRPr lang="en-US" sz="1701" dirty="0"/>
          </a:p>
        </p:txBody>
      </p:sp>
      <p:sp>
        <p:nvSpPr>
          <p:cNvPr id="20" name="Text 18"/>
          <p:cNvSpPr/>
          <p:nvPr/>
        </p:nvSpPr>
        <p:spPr>
          <a:xfrm>
            <a:off x="2594967" y="4181832"/>
            <a:ext cx="3769638" cy="1382911"/>
          </a:xfrm>
          <a:prstGeom prst="rect">
            <a:avLst/>
          </a:prstGeom>
          <a:noFill/>
          <a:ln/>
        </p:spPr>
        <p:txBody>
          <a:bodyPr wrap="square" rtlCol="0" anchor="t"/>
          <a:lstStyle/>
          <a:p>
            <a:pPr marL="0" indent="0" algn="r">
              <a:lnSpc>
                <a:spcPts val="2177"/>
              </a:lnSpc>
              <a:buNone/>
            </a:pPr>
            <a:r>
              <a:rPr lang="en-US" sz="1361" dirty="0">
                <a:solidFill>
                  <a:srgbClr val="49495A"/>
                </a:solidFill>
                <a:latin typeface="Open Sans" pitchFamily="34" charset="0"/>
                <a:ea typeface="Open Sans" pitchFamily="34" charset="-122"/>
                <a:cs typeface="Open Sans" pitchFamily="34" charset="-120"/>
              </a:rPr>
              <a:t>During the development stage, the system was built according to the design specifications. The development process was divided into several iterations, with each iteration focusing on a specific module or functionality.</a:t>
            </a:r>
            <a:endParaRPr lang="en-US" sz="1361" dirty="0"/>
          </a:p>
        </p:txBody>
      </p:sp>
      <p:sp>
        <p:nvSpPr>
          <p:cNvPr id="21" name="Shape 19"/>
          <p:cNvSpPr/>
          <p:nvPr/>
        </p:nvSpPr>
        <p:spPr>
          <a:xfrm>
            <a:off x="7509450" y="5144333"/>
            <a:ext cx="604837" cy="34528"/>
          </a:xfrm>
          <a:prstGeom prst="rect">
            <a:avLst/>
          </a:prstGeom>
          <a:solidFill>
            <a:srgbClr val="B8B7E0"/>
          </a:solidFill>
          <a:ln/>
        </p:spPr>
        <p:txBody>
          <a:bodyPr/>
          <a:lstStyle/>
          <a:p>
            <a:endParaRPr lang="en-US"/>
          </a:p>
        </p:txBody>
      </p:sp>
      <p:sp>
        <p:nvSpPr>
          <p:cNvPr id="22" name="Shape 20"/>
          <p:cNvSpPr/>
          <p:nvPr/>
        </p:nvSpPr>
        <p:spPr>
          <a:xfrm>
            <a:off x="7120711" y="4967288"/>
            <a:ext cx="388739" cy="388739"/>
          </a:xfrm>
          <a:prstGeom prst="roundRect">
            <a:avLst>
              <a:gd name="adj" fmla="val 26674"/>
            </a:avLst>
          </a:prstGeom>
          <a:solidFill>
            <a:srgbClr val="DED6FF"/>
          </a:solidFill>
          <a:ln/>
        </p:spPr>
        <p:txBody>
          <a:bodyPr/>
          <a:lstStyle/>
          <a:p>
            <a:endParaRPr lang="en-US"/>
          </a:p>
        </p:txBody>
      </p:sp>
      <p:sp>
        <p:nvSpPr>
          <p:cNvPr id="23" name="Text 21"/>
          <p:cNvSpPr/>
          <p:nvPr/>
        </p:nvSpPr>
        <p:spPr>
          <a:xfrm>
            <a:off x="7239179" y="5032058"/>
            <a:ext cx="151686" cy="259199"/>
          </a:xfrm>
          <a:prstGeom prst="rect">
            <a:avLst/>
          </a:prstGeom>
          <a:noFill/>
          <a:ln/>
        </p:spPr>
        <p:txBody>
          <a:bodyPr wrap="none" rtlCol="0" anchor="t"/>
          <a:lstStyle/>
          <a:p>
            <a:pPr marL="0" indent="0" algn="ctr">
              <a:lnSpc>
                <a:spcPts val="2041"/>
              </a:lnSpc>
              <a:buNone/>
            </a:pPr>
            <a:r>
              <a:rPr lang="en-US" sz="2041" dirty="0">
                <a:solidFill>
                  <a:srgbClr val="5955EB"/>
                </a:solidFill>
                <a:latin typeface="Libre Baskerville" pitchFamily="34" charset="0"/>
                <a:ea typeface="Libre Baskerville" pitchFamily="34" charset="-122"/>
                <a:cs typeface="Libre Baskerville" pitchFamily="34" charset="-120"/>
              </a:rPr>
              <a:t>4</a:t>
            </a:r>
            <a:endParaRPr lang="en-US" sz="2041" dirty="0"/>
          </a:p>
        </p:txBody>
      </p:sp>
      <p:sp>
        <p:nvSpPr>
          <p:cNvPr id="24" name="Text 22"/>
          <p:cNvSpPr/>
          <p:nvPr/>
        </p:nvSpPr>
        <p:spPr>
          <a:xfrm>
            <a:off x="8265557" y="4945737"/>
            <a:ext cx="2160270" cy="269915"/>
          </a:xfrm>
          <a:prstGeom prst="rect">
            <a:avLst/>
          </a:prstGeom>
          <a:noFill/>
          <a:ln/>
        </p:spPr>
        <p:txBody>
          <a:bodyPr wrap="none" rtlCol="0" anchor="t"/>
          <a:lstStyle/>
          <a:p>
            <a:pPr marL="0" indent="0" algn="l">
              <a:lnSpc>
                <a:spcPts val="2126"/>
              </a:lnSpc>
              <a:buNone/>
            </a:pPr>
            <a:r>
              <a:rPr lang="en-US" sz="1701" dirty="0">
                <a:solidFill>
                  <a:srgbClr val="5955EB"/>
                </a:solidFill>
                <a:latin typeface="Libre Baskerville" pitchFamily="34" charset="0"/>
                <a:ea typeface="Libre Baskerville" pitchFamily="34" charset="-122"/>
                <a:cs typeface="Libre Baskerville" pitchFamily="34" charset="-120"/>
              </a:rPr>
              <a:t>Testing</a:t>
            </a:r>
            <a:endParaRPr lang="en-US" sz="1701" dirty="0"/>
          </a:p>
        </p:txBody>
      </p:sp>
      <p:sp>
        <p:nvSpPr>
          <p:cNvPr id="25" name="Text 23"/>
          <p:cNvSpPr/>
          <p:nvPr/>
        </p:nvSpPr>
        <p:spPr>
          <a:xfrm>
            <a:off x="8265557" y="5319236"/>
            <a:ext cx="3769757" cy="1659493"/>
          </a:xfrm>
          <a:prstGeom prst="rect">
            <a:avLst/>
          </a:prstGeom>
          <a:noFill/>
          <a:ln/>
        </p:spPr>
        <p:txBody>
          <a:bodyPr wrap="square" rtlCol="0" anchor="t"/>
          <a:lstStyle/>
          <a:p>
            <a:pPr marL="0" indent="0" algn="l">
              <a:lnSpc>
                <a:spcPts val="2177"/>
              </a:lnSpc>
              <a:buNone/>
            </a:pPr>
            <a:r>
              <a:rPr lang="en-US" sz="1361" dirty="0">
                <a:solidFill>
                  <a:srgbClr val="49495A"/>
                </a:solidFill>
                <a:latin typeface="Open Sans" pitchFamily="34" charset="0"/>
                <a:ea typeface="Open Sans" pitchFamily="34" charset="-122"/>
                <a:cs typeface="Open Sans" pitchFamily="34" charset="-120"/>
              </a:rPr>
              <a:t>The system was rigorously tested to ensure it met the requirements and was free of bugs. Testing involved unit testing, integration testing, and user acceptance testing. Feedback from users was incorporated to improve the system.</a:t>
            </a:r>
            <a:endParaRPr lang="en-US" sz="1361" dirty="0"/>
          </a:p>
        </p:txBody>
      </p:sp>
      <p:sp>
        <p:nvSpPr>
          <p:cNvPr id="26" name="Shape 24"/>
          <p:cNvSpPr/>
          <p:nvPr/>
        </p:nvSpPr>
        <p:spPr>
          <a:xfrm>
            <a:off x="6515874" y="6419969"/>
            <a:ext cx="604837" cy="34528"/>
          </a:xfrm>
          <a:prstGeom prst="rect">
            <a:avLst/>
          </a:prstGeom>
          <a:solidFill>
            <a:srgbClr val="B8B7E0"/>
          </a:solidFill>
          <a:ln/>
        </p:spPr>
        <p:txBody>
          <a:bodyPr/>
          <a:lstStyle/>
          <a:p>
            <a:endParaRPr lang="en-US"/>
          </a:p>
        </p:txBody>
      </p:sp>
      <p:sp>
        <p:nvSpPr>
          <p:cNvPr id="27" name="Shape 25"/>
          <p:cNvSpPr/>
          <p:nvPr/>
        </p:nvSpPr>
        <p:spPr>
          <a:xfrm>
            <a:off x="7120711" y="6242923"/>
            <a:ext cx="388739" cy="388739"/>
          </a:xfrm>
          <a:prstGeom prst="roundRect">
            <a:avLst>
              <a:gd name="adj" fmla="val 26674"/>
            </a:avLst>
          </a:prstGeom>
          <a:solidFill>
            <a:srgbClr val="DED6FF"/>
          </a:solidFill>
          <a:ln/>
        </p:spPr>
        <p:txBody>
          <a:bodyPr/>
          <a:lstStyle/>
          <a:p>
            <a:endParaRPr lang="en-US"/>
          </a:p>
        </p:txBody>
      </p:sp>
      <p:sp>
        <p:nvSpPr>
          <p:cNvPr id="28" name="Text 26"/>
          <p:cNvSpPr/>
          <p:nvPr/>
        </p:nvSpPr>
        <p:spPr>
          <a:xfrm>
            <a:off x="7241441" y="6307693"/>
            <a:ext cx="147280" cy="259199"/>
          </a:xfrm>
          <a:prstGeom prst="rect">
            <a:avLst/>
          </a:prstGeom>
          <a:noFill/>
          <a:ln/>
        </p:spPr>
        <p:txBody>
          <a:bodyPr wrap="none" rtlCol="0" anchor="t"/>
          <a:lstStyle/>
          <a:p>
            <a:pPr marL="0" indent="0" algn="ctr">
              <a:lnSpc>
                <a:spcPts val="2041"/>
              </a:lnSpc>
              <a:buNone/>
            </a:pPr>
            <a:r>
              <a:rPr lang="en-US" sz="2041" dirty="0">
                <a:solidFill>
                  <a:srgbClr val="5955EB"/>
                </a:solidFill>
                <a:latin typeface="Libre Baskerville" pitchFamily="34" charset="0"/>
                <a:ea typeface="Libre Baskerville" pitchFamily="34" charset="-122"/>
                <a:cs typeface="Libre Baskerville" pitchFamily="34" charset="-120"/>
              </a:rPr>
              <a:t>5</a:t>
            </a:r>
            <a:endParaRPr lang="en-US" sz="2041" dirty="0"/>
          </a:p>
        </p:txBody>
      </p:sp>
      <p:sp>
        <p:nvSpPr>
          <p:cNvPr id="29" name="Text 27"/>
          <p:cNvSpPr/>
          <p:nvPr/>
        </p:nvSpPr>
        <p:spPr>
          <a:xfrm>
            <a:off x="4204335" y="6221373"/>
            <a:ext cx="2160270" cy="269915"/>
          </a:xfrm>
          <a:prstGeom prst="rect">
            <a:avLst/>
          </a:prstGeom>
          <a:noFill/>
          <a:ln/>
        </p:spPr>
        <p:txBody>
          <a:bodyPr wrap="none" rtlCol="0" anchor="t"/>
          <a:lstStyle/>
          <a:p>
            <a:pPr marL="0" indent="0" algn="r">
              <a:lnSpc>
                <a:spcPts val="2126"/>
              </a:lnSpc>
              <a:buNone/>
            </a:pPr>
            <a:r>
              <a:rPr lang="en-US" sz="1701" dirty="0">
                <a:solidFill>
                  <a:srgbClr val="5955EB"/>
                </a:solidFill>
                <a:latin typeface="Libre Baskerville" pitchFamily="34" charset="0"/>
                <a:ea typeface="Libre Baskerville" pitchFamily="34" charset="-122"/>
                <a:cs typeface="Libre Baskerville" pitchFamily="34" charset="-120"/>
              </a:rPr>
              <a:t>Deployment</a:t>
            </a:r>
            <a:endParaRPr lang="en-US" sz="1701" dirty="0"/>
          </a:p>
        </p:txBody>
      </p:sp>
      <p:sp>
        <p:nvSpPr>
          <p:cNvPr id="30" name="Text 28"/>
          <p:cNvSpPr/>
          <p:nvPr/>
        </p:nvSpPr>
        <p:spPr>
          <a:xfrm>
            <a:off x="2594967" y="6594872"/>
            <a:ext cx="3769638" cy="1659493"/>
          </a:xfrm>
          <a:prstGeom prst="rect">
            <a:avLst/>
          </a:prstGeom>
          <a:noFill/>
          <a:ln/>
        </p:spPr>
        <p:txBody>
          <a:bodyPr wrap="square" rtlCol="0" anchor="t"/>
          <a:lstStyle/>
          <a:p>
            <a:pPr marL="0" indent="0" algn="r">
              <a:lnSpc>
                <a:spcPts val="2177"/>
              </a:lnSpc>
              <a:buNone/>
            </a:pPr>
            <a:r>
              <a:rPr lang="en-US" sz="1361" dirty="0">
                <a:solidFill>
                  <a:srgbClr val="49495A"/>
                </a:solidFill>
                <a:latin typeface="Open Sans" pitchFamily="34" charset="0"/>
                <a:ea typeface="Open Sans" pitchFamily="34" charset="-122"/>
                <a:cs typeface="Open Sans" pitchFamily="34" charset="-120"/>
              </a:rPr>
              <a:t>Once the system was thoroughly tested and approved, it was deployed to a production environment. Training sessions were conducted to familiarize users with the new system, and support was provided to address any issues that arose.</a:t>
            </a:r>
            <a:endParaRPr lang="en-US" sz="1361"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11" name="Shape 0">
            <a:extLst>
              <a:ext uri="{FF2B5EF4-FFF2-40B4-BE49-F238E27FC236}">
                <a16:creationId xmlns:a16="http://schemas.microsoft.com/office/drawing/2014/main" id="{409913AE-16EF-A45D-18BA-CA878E190D7E}"/>
              </a:ext>
            </a:extLst>
          </p:cNvPr>
          <p:cNvSpPr/>
          <p:nvPr/>
        </p:nvSpPr>
        <p:spPr>
          <a:xfrm>
            <a:off x="0" y="0"/>
            <a:ext cx="14630400" cy="8229600"/>
          </a:xfrm>
          <a:prstGeom prst="rect">
            <a:avLst/>
          </a:prstGeom>
          <a:solidFill>
            <a:srgbClr val="F4F0FF"/>
          </a:solidFill>
          <a:ln/>
        </p:spPr>
        <p:txBody>
          <a:bodyPr/>
          <a:lstStyle/>
          <a:p>
            <a:endParaRPr lang="en-US"/>
          </a:p>
        </p:txBody>
      </p:sp>
      <p:sp>
        <p:nvSpPr>
          <p:cNvPr id="12" name="Shape 1">
            <a:extLst>
              <a:ext uri="{FF2B5EF4-FFF2-40B4-BE49-F238E27FC236}">
                <a16:creationId xmlns:a16="http://schemas.microsoft.com/office/drawing/2014/main" id="{C8D102FD-59EE-0D48-9B70-E203F40D218F}"/>
              </a:ext>
            </a:extLst>
          </p:cNvPr>
          <p:cNvSpPr/>
          <p:nvPr/>
        </p:nvSpPr>
        <p:spPr>
          <a:xfrm>
            <a:off x="0" y="0"/>
            <a:ext cx="14630400" cy="8288179"/>
          </a:xfrm>
          <a:prstGeom prst="rect">
            <a:avLst/>
          </a:prstGeom>
          <a:solidFill>
            <a:srgbClr val="FBFAFF"/>
          </a:solidFill>
          <a:ln/>
        </p:spPr>
        <p:txBody>
          <a:bodyPr/>
          <a:lstStyle/>
          <a:p>
            <a:endParaRPr lang="en-US"/>
          </a:p>
        </p:txBody>
      </p:sp>
      <p:sp>
        <p:nvSpPr>
          <p:cNvPr id="13" name="Text 2">
            <a:extLst>
              <a:ext uri="{FF2B5EF4-FFF2-40B4-BE49-F238E27FC236}">
                <a16:creationId xmlns:a16="http://schemas.microsoft.com/office/drawing/2014/main" id="{7F8712B3-FD57-6B3D-1A9D-4C1F37E9F481}"/>
              </a:ext>
            </a:extLst>
          </p:cNvPr>
          <p:cNvSpPr/>
          <p:nvPr/>
        </p:nvSpPr>
        <p:spPr>
          <a:xfrm>
            <a:off x="2313384" y="503515"/>
            <a:ext cx="8088868" cy="572214"/>
          </a:xfrm>
          <a:prstGeom prst="rect">
            <a:avLst/>
          </a:prstGeom>
          <a:noFill/>
          <a:ln/>
        </p:spPr>
        <p:txBody>
          <a:bodyPr wrap="none" rtlCol="0" anchor="t"/>
          <a:lstStyle/>
          <a:p>
            <a:pPr marL="0" indent="0">
              <a:lnSpc>
                <a:spcPts val="4506"/>
              </a:lnSpc>
              <a:buNone/>
            </a:pPr>
            <a:r>
              <a:rPr lang="en-US" sz="3605" dirty="0">
                <a:solidFill>
                  <a:srgbClr val="5955EB"/>
                </a:solidFill>
                <a:latin typeface="Libre Baskerville" pitchFamily="34" charset="0"/>
                <a:ea typeface="Libre Baskerville" pitchFamily="34" charset="-122"/>
                <a:cs typeface="Libre Baskerville" pitchFamily="34" charset="-120"/>
              </a:rPr>
              <a:t>Core Functionalities of the System</a:t>
            </a:r>
            <a:endParaRPr lang="en-US" sz="3605" dirty="0"/>
          </a:p>
        </p:txBody>
      </p:sp>
      <p:sp>
        <p:nvSpPr>
          <p:cNvPr id="14" name="Text 3">
            <a:extLst>
              <a:ext uri="{FF2B5EF4-FFF2-40B4-BE49-F238E27FC236}">
                <a16:creationId xmlns:a16="http://schemas.microsoft.com/office/drawing/2014/main" id="{6BF36F7E-8EAE-3844-B17B-5C873AF628CA}"/>
              </a:ext>
            </a:extLst>
          </p:cNvPr>
          <p:cNvSpPr/>
          <p:nvPr/>
        </p:nvSpPr>
        <p:spPr>
          <a:xfrm>
            <a:off x="2313384" y="1441966"/>
            <a:ext cx="10003512" cy="585788"/>
          </a:xfrm>
          <a:prstGeom prst="rect">
            <a:avLst/>
          </a:prstGeom>
          <a:noFill/>
          <a:ln/>
        </p:spPr>
        <p:txBody>
          <a:bodyPr wrap="square" rtlCol="0" anchor="t"/>
          <a:lstStyle/>
          <a:p>
            <a:pPr marL="0" indent="0">
              <a:lnSpc>
                <a:spcPts val="2307"/>
              </a:lnSpc>
              <a:buNone/>
            </a:pPr>
            <a:r>
              <a:rPr lang="en-US" sz="1442" dirty="0">
                <a:solidFill>
                  <a:srgbClr val="49495A"/>
                </a:solidFill>
                <a:latin typeface="Open Sans" pitchFamily="34" charset="0"/>
                <a:ea typeface="Open Sans" pitchFamily="34" charset="-122"/>
                <a:cs typeface="Open Sans" pitchFamily="34" charset="-120"/>
              </a:rPr>
              <a:t>The core functionalities of the system are divided into several modules, each serving a specific purpose. These modules work together to provide a seamless experience for users.</a:t>
            </a:r>
            <a:endParaRPr lang="en-US" sz="1442" dirty="0"/>
          </a:p>
        </p:txBody>
      </p:sp>
      <p:pic>
        <p:nvPicPr>
          <p:cNvPr id="15" name="Image 0" descr="preencoded.png">
            <a:extLst>
              <a:ext uri="{FF2B5EF4-FFF2-40B4-BE49-F238E27FC236}">
                <a16:creationId xmlns:a16="http://schemas.microsoft.com/office/drawing/2014/main" id="{B2F4534D-71BF-A55C-3449-F1ED075D240B}"/>
              </a:ext>
            </a:extLst>
          </p:cNvPr>
          <p:cNvPicPr>
            <a:picLocks noChangeAspect="1"/>
          </p:cNvPicPr>
          <p:nvPr/>
        </p:nvPicPr>
        <p:blipFill>
          <a:blip r:embed="rId3"/>
          <a:stretch>
            <a:fillRect/>
          </a:stretch>
        </p:blipFill>
        <p:spPr>
          <a:xfrm>
            <a:off x="2313384" y="2233732"/>
            <a:ext cx="2294811" cy="1418273"/>
          </a:xfrm>
          <a:prstGeom prst="rect">
            <a:avLst/>
          </a:prstGeom>
        </p:spPr>
      </p:pic>
      <p:sp>
        <p:nvSpPr>
          <p:cNvPr id="16" name="Text 4">
            <a:extLst>
              <a:ext uri="{FF2B5EF4-FFF2-40B4-BE49-F238E27FC236}">
                <a16:creationId xmlns:a16="http://schemas.microsoft.com/office/drawing/2014/main" id="{EF3E7909-0F96-F9E1-AE46-4DADBC6F655D}"/>
              </a:ext>
            </a:extLst>
          </p:cNvPr>
          <p:cNvSpPr/>
          <p:nvPr/>
        </p:nvSpPr>
        <p:spPr>
          <a:xfrm>
            <a:off x="2313384" y="3880842"/>
            <a:ext cx="2294811" cy="572214"/>
          </a:xfrm>
          <a:prstGeom prst="rect">
            <a:avLst/>
          </a:prstGeom>
          <a:noFill/>
          <a:ln/>
        </p:spPr>
        <p:txBody>
          <a:bodyPr wrap="square" rtlCol="0" anchor="t"/>
          <a:lstStyle/>
          <a:p>
            <a:pPr marL="0" indent="0" algn="l">
              <a:lnSpc>
                <a:spcPts val="2253"/>
              </a:lnSpc>
              <a:buNone/>
            </a:pPr>
            <a:r>
              <a:rPr lang="en-US" sz="1802" dirty="0">
                <a:solidFill>
                  <a:srgbClr val="5955EB"/>
                </a:solidFill>
                <a:latin typeface="Libre Baskerville" pitchFamily="34" charset="0"/>
                <a:ea typeface="Libre Baskerville" pitchFamily="34" charset="-122"/>
                <a:cs typeface="Libre Baskerville" pitchFamily="34" charset="-120"/>
              </a:rPr>
              <a:t>Application Submission</a:t>
            </a:r>
            <a:endParaRPr lang="en-US" sz="1802" dirty="0"/>
          </a:p>
        </p:txBody>
      </p:sp>
      <p:sp>
        <p:nvSpPr>
          <p:cNvPr id="17" name="Text 5">
            <a:extLst>
              <a:ext uri="{FF2B5EF4-FFF2-40B4-BE49-F238E27FC236}">
                <a16:creationId xmlns:a16="http://schemas.microsoft.com/office/drawing/2014/main" id="{689376B2-697B-DC6B-8136-ECAE29DBF936}"/>
              </a:ext>
            </a:extLst>
          </p:cNvPr>
          <p:cNvSpPr/>
          <p:nvPr/>
        </p:nvSpPr>
        <p:spPr>
          <a:xfrm>
            <a:off x="2313384" y="4562832"/>
            <a:ext cx="2294811" cy="3221831"/>
          </a:xfrm>
          <a:prstGeom prst="rect">
            <a:avLst/>
          </a:prstGeom>
          <a:noFill/>
          <a:ln/>
        </p:spPr>
        <p:txBody>
          <a:bodyPr wrap="square" rtlCol="0" anchor="t"/>
          <a:lstStyle/>
          <a:p>
            <a:pPr marL="0" indent="0" algn="l">
              <a:lnSpc>
                <a:spcPts val="2307"/>
              </a:lnSpc>
              <a:buNone/>
            </a:pPr>
            <a:r>
              <a:rPr lang="en-US" sz="1442" dirty="0">
                <a:solidFill>
                  <a:srgbClr val="49495A"/>
                </a:solidFill>
                <a:latin typeface="Open Sans" pitchFamily="34" charset="0"/>
                <a:ea typeface="Open Sans" pitchFamily="34" charset="-122"/>
                <a:cs typeface="Open Sans" pitchFamily="34" charset="-120"/>
              </a:rPr>
              <a:t>This module allows users to submit new applications for seminars, workshops, and conferences. Users can fill out a form with the necessary details, such as the seminar title, description, date, and other relevant information.</a:t>
            </a:r>
            <a:endParaRPr lang="en-US" sz="1442" dirty="0"/>
          </a:p>
        </p:txBody>
      </p:sp>
      <p:pic>
        <p:nvPicPr>
          <p:cNvPr id="18" name="Image 1" descr="preencoded.png">
            <a:extLst>
              <a:ext uri="{FF2B5EF4-FFF2-40B4-BE49-F238E27FC236}">
                <a16:creationId xmlns:a16="http://schemas.microsoft.com/office/drawing/2014/main" id="{1AE67347-D70E-1D0B-702F-0CF0710A7F44}"/>
              </a:ext>
            </a:extLst>
          </p:cNvPr>
          <p:cNvPicPr>
            <a:picLocks noChangeAspect="1"/>
          </p:cNvPicPr>
          <p:nvPr/>
        </p:nvPicPr>
        <p:blipFill>
          <a:blip r:embed="rId4"/>
          <a:stretch>
            <a:fillRect/>
          </a:stretch>
        </p:blipFill>
        <p:spPr>
          <a:xfrm>
            <a:off x="4882872" y="2233732"/>
            <a:ext cx="2294930" cy="1418273"/>
          </a:xfrm>
          <a:prstGeom prst="rect">
            <a:avLst/>
          </a:prstGeom>
        </p:spPr>
      </p:pic>
      <p:sp>
        <p:nvSpPr>
          <p:cNvPr id="19" name="Text 6">
            <a:extLst>
              <a:ext uri="{FF2B5EF4-FFF2-40B4-BE49-F238E27FC236}">
                <a16:creationId xmlns:a16="http://schemas.microsoft.com/office/drawing/2014/main" id="{63BF2A51-B283-8BEB-1F62-D52BC0EAA24C}"/>
              </a:ext>
            </a:extLst>
          </p:cNvPr>
          <p:cNvSpPr/>
          <p:nvPr/>
        </p:nvSpPr>
        <p:spPr>
          <a:xfrm>
            <a:off x="4882872" y="3880842"/>
            <a:ext cx="2289096" cy="286107"/>
          </a:xfrm>
          <a:prstGeom prst="rect">
            <a:avLst/>
          </a:prstGeom>
          <a:noFill/>
          <a:ln/>
        </p:spPr>
        <p:txBody>
          <a:bodyPr wrap="none" rtlCol="0" anchor="t"/>
          <a:lstStyle/>
          <a:p>
            <a:pPr marL="0" indent="0" algn="l">
              <a:lnSpc>
                <a:spcPts val="2253"/>
              </a:lnSpc>
              <a:buNone/>
            </a:pPr>
            <a:r>
              <a:rPr lang="en-US" sz="1802" dirty="0">
                <a:solidFill>
                  <a:srgbClr val="5955EB"/>
                </a:solidFill>
                <a:latin typeface="Libre Baskerville" pitchFamily="34" charset="0"/>
                <a:ea typeface="Libre Baskerville" pitchFamily="34" charset="-122"/>
                <a:cs typeface="Libre Baskerville" pitchFamily="34" charset="-120"/>
              </a:rPr>
              <a:t>Dashboard</a:t>
            </a:r>
            <a:endParaRPr lang="en-US" sz="1802" dirty="0"/>
          </a:p>
        </p:txBody>
      </p:sp>
      <p:sp>
        <p:nvSpPr>
          <p:cNvPr id="20" name="Text 7">
            <a:extLst>
              <a:ext uri="{FF2B5EF4-FFF2-40B4-BE49-F238E27FC236}">
                <a16:creationId xmlns:a16="http://schemas.microsoft.com/office/drawing/2014/main" id="{FF728B4A-01B6-C8EC-2B05-7CDA274EC48A}"/>
              </a:ext>
            </a:extLst>
          </p:cNvPr>
          <p:cNvSpPr/>
          <p:nvPr/>
        </p:nvSpPr>
        <p:spPr>
          <a:xfrm>
            <a:off x="4882872" y="4276725"/>
            <a:ext cx="2294930" cy="3221831"/>
          </a:xfrm>
          <a:prstGeom prst="rect">
            <a:avLst/>
          </a:prstGeom>
          <a:noFill/>
          <a:ln/>
        </p:spPr>
        <p:txBody>
          <a:bodyPr wrap="square" rtlCol="0" anchor="t"/>
          <a:lstStyle/>
          <a:p>
            <a:pPr marL="0" indent="0" algn="l">
              <a:lnSpc>
                <a:spcPts val="2307"/>
              </a:lnSpc>
              <a:buNone/>
            </a:pPr>
            <a:r>
              <a:rPr lang="en-US" sz="1442" dirty="0">
                <a:solidFill>
                  <a:srgbClr val="49495A"/>
                </a:solidFill>
                <a:latin typeface="Open Sans" pitchFamily="34" charset="0"/>
                <a:ea typeface="Open Sans" pitchFamily="34" charset="-122"/>
                <a:cs typeface="Open Sans" pitchFamily="34" charset="-120"/>
              </a:rPr>
              <a:t>The dashboard provides an overview of user activities and links to other functionalities. It displays user-specific information, such as recent applications, messages, and notifications. It serves as the main interface for users to navigate the system.</a:t>
            </a:r>
            <a:endParaRPr lang="en-US" sz="1442" dirty="0"/>
          </a:p>
        </p:txBody>
      </p:sp>
      <p:pic>
        <p:nvPicPr>
          <p:cNvPr id="21" name="Image 2" descr="preencoded.png">
            <a:extLst>
              <a:ext uri="{FF2B5EF4-FFF2-40B4-BE49-F238E27FC236}">
                <a16:creationId xmlns:a16="http://schemas.microsoft.com/office/drawing/2014/main" id="{AEEF6058-3914-49C5-A8BC-241017FB8521}"/>
              </a:ext>
            </a:extLst>
          </p:cNvPr>
          <p:cNvPicPr>
            <a:picLocks noChangeAspect="1"/>
          </p:cNvPicPr>
          <p:nvPr/>
        </p:nvPicPr>
        <p:blipFill>
          <a:blip r:embed="rId5"/>
          <a:stretch>
            <a:fillRect/>
          </a:stretch>
        </p:blipFill>
        <p:spPr>
          <a:xfrm>
            <a:off x="7452479" y="2233732"/>
            <a:ext cx="2294811" cy="1418273"/>
          </a:xfrm>
          <a:prstGeom prst="rect">
            <a:avLst/>
          </a:prstGeom>
        </p:spPr>
      </p:pic>
      <p:sp>
        <p:nvSpPr>
          <p:cNvPr id="22" name="Text 8">
            <a:extLst>
              <a:ext uri="{FF2B5EF4-FFF2-40B4-BE49-F238E27FC236}">
                <a16:creationId xmlns:a16="http://schemas.microsoft.com/office/drawing/2014/main" id="{31E5CF5D-7F86-CEB7-C6BC-4E46FE317BAF}"/>
              </a:ext>
            </a:extLst>
          </p:cNvPr>
          <p:cNvSpPr/>
          <p:nvPr/>
        </p:nvSpPr>
        <p:spPr>
          <a:xfrm>
            <a:off x="7452479" y="3880842"/>
            <a:ext cx="2289096" cy="286107"/>
          </a:xfrm>
          <a:prstGeom prst="rect">
            <a:avLst/>
          </a:prstGeom>
          <a:noFill/>
          <a:ln/>
        </p:spPr>
        <p:txBody>
          <a:bodyPr wrap="none" rtlCol="0" anchor="t"/>
          <a:lstStyle/>
          <a:p>
            <a:pPr marL="0" indent="0" algn="l">
              <a:lnSpc>
                <a:spcPts val="2253"/>
              </a:lnSpc>
              <a:buNone/>
            </a:pPr>
            <a:r>
              <a:rPr lang="en-US" sz="1802" dirty="0">
                <a:solidFill>
                  <a:srgbClr val="5955EB"/>
                </a:solidFill>
                <a:latin typeface="Libre Baskerville" pitchFamily="34" charset="0"/>
                <a:ea typeface="Libre Baskerville" pitchFamily="34" charset="-122"/>
                <a:cs typeface="Libre Baskerville" pitchFamily="34" charset="-120"/>
              </a:rPr>
              <a:t>Inbox</a:t>
            </a:r>
            <a:endParaRPr lang="en-US" sz="1802" dirty="0"/>
          </a:p>
        </p:txBody>
      </p:sp>
      <p:sp>
        <p:nvSpPr>
          <p:cNvPr id="23" name="Text 9">
            <a:extLst>
              <a:ext uri="{FF2B5EF4-FFF2-40B4-BE49-F238E27FC236}">
                <a16:creationId xmlns:a16="http://schemas.microsoft.com/office/drawing/2014/main" id="{1F1DCEDB-C9A4-8446-B499-0CE56172DB6F}"/>
              </a:ext>
            </a:extLst>
          </p:cNvPr>
          <p:cNvSpPr/>
          <p:nvPr/>
        </p:nvSpPr>
        <p:spPr>
          <a:xfrm>
            <a:off x="7452479" y="4276725"/>
            <a:ext cx="2294811" cy="2928938"/>
          </a:xfrm>
          <a:prstGeom prst="rect">
            <a:avLst/>
          </a:prstGeom>
          <a:noFill/>
          <a:ln/>
        </p:spPr>
        <p:txBody>
          <a:bodyPr wrap="square" rtlCol="0" anchor="t"/>
          <a:lstStyle/>
          <a:p>
            <a:pPr marL="0" indent="0" algn="l">
              <a:lnSpc>
                <a:spcPts val="2307"/>
              </a:lnSpc>
              <a:buNone/>
            </a:pPr>
            <a:r>
              <a:rPr lang="en-US" sz="1442" dirty="0">
                <a:solidFill>
                  <a:srgbClr val="49495A"/>
                </a:solidFill>
                <a:latin typeface="Open Sans" pitchFamily="34" charset="0"/>
                <a:ea typeface="Open Sans" pitchFamily="34" charset="-122"/>
                <a:cs typeface="Open Sans" pitchFamily="34" charset="-120"/>
              </a:rPr>
              <a:t>The inbox displays messages and notifications to users. Users can view, delete, or respond to messages. This module ensures that users stay informed about the status of their applications and receive important updates.</a:t>
            </a:r>
            <a:endParaRPr lang="en-US" sz="1442" dirty="0"/>
          </a:p>
        </p:txBody>
      </p:sp>
      <p:pic>
        <p:nvPicPr>
          <p:cNvPr id="24" name="Image 3" descr="preencoded.png">
            <a:extLst>
              <a:ext uri="{FF2B5EF4-FFF2-40B4-BE49-F238E27FC236}">
                <a16:creationId xmlns:a16="http://schemas.microsoft.com/office/drawing/2014/main" id="{A7775AFE-0D60-2B7D-148A-75159D402757}"/>
              </a:ext>
            </a:extLst>
          </p:cNvPr>
          <p:cNvPicPr>
            <a:picLocks noChangeAspect="1"/>
          </p:cNvPicPr>
          <p:nvPr/>
        </p:nvPicPr>
        <p:blipFill>
          <a:blip r:embed="rId6"/>
          <a:stretch>
            <a:fillRect/>
          </a:stretch>
        </p:blipFill>
        <p:spPr>
          <a:xfrm>
            <a:off x="10021967" y="2233732"/>
            <a:ext cx="2294930" cy="1418273"/>
          </a:xfrm>
          <a:prstGeom prst="rect">
            <a:avLst/>
          </a:prstGeom>
        </p:spPr>
      </p:pic>
      <p:sp>
        <p:nvSpPr>
          <p:cNvPr id="25" name="Text 10">
            <a:extLst>
              <a:ext uri="{FF2B5EF4-FFF2-40B4-BE49-F238E27FC236}">
                <a16:creationId xmlns:a16="http://schemas.microsoft.com/office/drawing/2014/main" id="{5A76A1F1-81EF-F374-77EA-ED1BB50C5C3F}"/>
              </a:ext>
            </a:extLst>
          </p:cNvPr>
          <p:cNvSpPr/>
          <p:nvPr/>
        </p:nvSpPr>
        <p:spPr>
          <a:xfrm>
            <a:off x="10021967" y="3880842"/>
            <a:ext cx="2289096" cy="286107"/>
          </a:xfrm>
          <a:prstGeom prst="rect">
            <a:avLst/>
          </a:prstGeom>
          <a:noFill/>
          <a:ln/>
        </p:spPr>
        <p:txBody>
          <a:bodyPr wrap="none" rtlCol="0" anchor="t"/>
          <a:lstStyle/>
          <a:p>
            <a:pPr marL="0" indent="0" algn="l">
              <a:lnSpc>
                <a:spcPts val="2253"/>
              </a:lnSpc>
              <a:buNone/>
            </a:pPr>
            <a:r>
              <a:rPr lang="en-US" sz="1802" dirty="0">
                <a:solidFill>
                  <a:srgbClr val="5955EB"/>
                </a:solidFill>
                <a:latin typeface="Libre Baskerville" pitchFamily="34" charset="0"/>
                <a:ea typeface="Libre Baskerville" pitchFamily="34" charset="-122"/>
                <a:cs typeface="Libre Baskerville" pitchFamily="34" charset="-120"/>
              </a:rPr>
              <a:t>Feedback</a:t>
            </a:r>
            <a:endParaRPr lang="en-US" sz="1802" dirty="0"/>
          </a:p>
        </p:txBody>
      </p:sp>
      <p:sp>
        <p:nvSpPr>
          <p:cNvPr id="26" name="Text 11">
            <a:extLst>
              <a:ext uri="{FF2B5EF4-FFF2-40B4-BE49-F238E27FC236}">
                <a16:creationId xmlns:a16="http://schemas.microsoft.com/office/drawing/2014/main" id="{72FDD170-2D47-E1F2-B6EC-80815A7F8F56}"/>
              </a:ext>
            </a:extLst>
          </p:cNvPr>
          <p:cNvSpPr/>
          <p:nvPr/>
        </p:nvSpPr>
        <p:spPr>
          <a:xfrm>
            <a:off x="10021967" y="4276725"/>
            <a:ext cx="2294930" cy="2928938"/>
          </a:xfrm>
          <a:prstGeom prst="rect">
            <a:avLst/>
          </a:prstGeom>
          <a:noFill/>
          <a:ln/>
        </p:spPr>
        <p:txBody>
          <a:bodyPr wrap="square" rtlCol="0" anchor="t"/>
          <a:lstStyle/>
          <a:p>
            <a:pPr marL="0" indent="0" algn="l">
              <a:lnSpc>
                <a:spcPts val="2307"/>
              </a:lnSpc>
              <a:buNone/>
            </a:pPr>
            <a:r>
              <a:rPr lang="en-US" sz="1442" dirty="0">
                <a:solidFill>
                  <a:srgbClr val="49495A"/>
                </a:solidFill>
                <a:latin typeface="Open Sans" pitchFamily="34" charset="0"/>
                <a:ea typeface="Open Sans" pitchFamily="34" charset="-122"/>
                <a:cs typeface="Open Sans" pitchFamily="34" charset="-120"/>
              </a:rPr>
              <a:t>The feedback module allows users to submit and view feedback. Users can provide feedback on the application process or the seminars they have attended. This feedback is stored in the database and can be viewed by administrators.</a:t>
            </a:r>
            <a:endParaRPr lang="en-US" sz="1442"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4F0FF"/>
          </a:solidFill>
          <a:ln/>
        </p:spPr>
        <p:txBody>
          <a:bodyPr/>
          <a:lstStyle/>
          <a:p>
            <a:endParaRPr lang="en-US"/>
          </a:p>
        </p:txBody>
      </p:sp>
      <p:sp>
        <p:nvSpPr>
          <p:cNvPr id="3" name="Shape 1"/>
          <p:cNvSpPr/>
          <p:nvPr/>
        </p:nvSpPr>
        <p:spPr>
          <a:xfrm>
            <a:off x="0" y="0"/>
            <a:ext cx="14630400" cy="14060329"/>
          </a:xfrm>
          <a:prstGeom prst="rect">
            <a:avLst/>
          </a:prstGeom>
          <a:solidFill>
            <a:srgbClr val="FBFAFF"/>
          </a:solidFill>
          <a:ln/>
        </p:spPr>
        <p:txBody>
          <a:bodyPr/>
          <a:lstStyle/>
          <a:p>
            <a:endParaRPr lang="en-US"/>
          </a:p>
        </p:txBody>
      </p:sp>
      <p:sp>
        <p:nvSpPr>
          <p:cNvPr id="4" name="Text 2"/>
          <p:cNvSpPr/>
          <p:nvPr/>
        </p:nvSpPr>
        <p:spPr>
          <a:xfrm>
            <a:off x="2594967" y="475178"/>
            <a:ext cx="5113973" cy="540068"/>
          </a:xfrm>
          <a:prstGeom prst="rect">
            <a:avLst/>
          </a:prstGeom>
          <a:noFill/>
          <a:ln/>
        </p:spPr>
        <p:txBody>
          <a:bodyPr wrap="none" rtlCol="0" anchor="t"/>
          <a:lstStyle/>
          <a:p>
            <a:pPr marL="0" indent="0">
              <a:lnSpc>
                <a:spcPts val="4253"/>
              </a:lnSpc>
              <a:buNone/>
            </a:pPr>
            <a:r>
              <a:rPr lang="en-US" sz="3402" dirty="0">
                <a:solidFill>
                  <a:srgbClr val="5955EB"/>
                </a:solidFill>
                <a:latin typeface="Libre Baskerville" pitchFamily="34" charset="0"/>
                <a:ea typeface="Libre Baskerville" pitchFamily="34" charset="-122"/>
                <a:cs typeface="Libre Baskerville" pitchFamily="34" charset="-120"/>
              </a:rPr>
              <a:t>Code File Explanations</a:t>
            </a:r>
            <a:endParaRPr lang="en-US" sz="3402" dirty="0"/>
          </a:p>
        </p:txBody>
      </p:sp>
      <p:pic>
        <p:nvPicPr>
          <p:cNvPr id="5" name="Image 0" descr="preencoded.png"/>
          <p:cNvPicPr>
            <a:picLocks noChangeAspect="1"/>
          </p:cNvPicPr>
          <p:nvPr/>
        </p:nvPicPr>
        <p:blipFill>
          <a:blip r:embed="rId3"/>
          <a:stretch>
            <a:fillRect/>
          </a:stretch>
        </p:blipFill>
        <p:spPr>
          <a:xfrm>
            <a:off x="2594967" y="1360884"/>
            <a:ext cx="864037" cy="1825347"/>
          </a:xfrm>
          <a:prstGeom prst="rect">
            <a:avLst/>
          </a:prstGeom>
        </p:spPr>
      </p:pic>
      <p:sp>
        <p:nvSpPr>
          <p:cNvPr id="6" name="Text 3"/>
          <p:cNvSpPr/>
          <p:nvPr/>
        </p:nvSpPr>
        <p:spPr>
          <a:xfrm>
            <a:off x="3718203" y="1533644"/>
            <a:ext cx="2160270" cy="269915"/>
          </a:xfrm>
          <a:prstGeom prst="rect">
            <a:avLst/>
          </a:prstGeom>
          <a:noFill/>
          <a:ln/>
        </p:spPr>
        <p:txBody>
          <a:bodyPr wrap="none" rtlCol="0" anchor="t"/>
          <a:lstStyle/>
          <a:p>
            <a:pPr marL="0" indent="0" algn="l">
              <a:lnSpc>
                <a:spcPts val="2126"/>
              </a:lnSpc>
              <a:buNone/>
            </a:pPr>
            <a:r>
              <a:rPr lang="en-US" sz="1701" dirty="0">
                <a:solidFill>
                  <a:srgbClr val="5955EB"/>
                </a:solidFill>
                <a:latin typeface="Libre Baskerville" pitchFamily="34" charset="0"/>
                <a:ea typeface="Libre Baskerville" pitchFamily="34" charset="-122"/>
                <a:cs typeface="Libre Baskerville" pitchFamily="34" charset="-120"/>
              </a:rPr>
              <a:t>Dashboard</a:t>
            </a:r>
            <a:endParaRPr lang="en-US" sz="1701" dirty="0"/>
          </a:p>
        </p:txBody>
      </p:sp>
      <p:sp>
        <p:nvSpPr>
          <p:cNvPr id="7" name="Text 4"/>
          <p:cNvSpPr/>
          <p:nvPr/>
        </p:nvSpPr>
        <p:spPr>
          <a:xfrm>
            <a:off x="3718203" y="1907143"/>
            <a:ext cx="8317111" cy="1106329"/>
          </a:xfrm>
          <a:prstGeom prst="rect">
            <a:avLst/>
          </a:prstGeom>
          <a:noFill/>
          <a:ln/>
        </p:spPr>
        <p:txBody>
          <a:bodyPr wrap="square" rtlCol="0" anchor="t"/>
          <a:lstStyle/>
          <a:p>
            <a:pPr marL="0" indent="0" algn="l">
              <a:lnSpc>
                <a:spcPts val="2177"/>
              </a:lnSpc>
              <a:buNone/>
            </a:pPr>
            <a:r>
              <a:rPr lang="en-US" sz="1361" dirty="0">
                <a:solidFill>
                  <a:srgbClr val="49495A"/>
                </a:solidFill>
                <a:latin typeface="Open Sans" pitchFamily="34" charset="0"/>
                <a:ea typeface="Open Sans" pitchFamily="34" charset="-122"/>
                <a:cs typeface="Open Sans" pitchFamily="34" charset="-120"/>
              </a:rPr>
              <a:t>The dashboard serves as the main user interface where users can see an overview of their activities. It provides quick access to various functionalities like submitting new applications, checking the status of existing applications, and providing feedback. The dashboard is designed to be user-friendly and informative, ensuring that users can easily navigate and perform their tasks efficiently.</a:t>
            </a:r>
            <a:endParaRPr lang="en-US" sz="1361" dirty="0"/>
          </a:p>
        </p:txBody>
      </p:sp>
      <p:pic>
        <p:nvPicPr>
          <p:cNvPr id="8" name="Image 1" descr="preencoded.png"/>
          <p:cNvPicPr>
            <a:picLocks noChangeAspect="1"/>
          </p:cNvPicPr>
          <p:nvPr/>
        </p:nvPicPr>
        <p:blipFill>
          <a:blip r:embed="rId4"/>
          <a:stretch>
            <a:fillRect/>
          </a:stretch>
        </p:blipFill>
        <p:spPr>
          <a:xfrm>
            <a:off x="2594967" y="3186232"/>
            <a:ext cx="864037" cy="1825347"/>
          </a:xfrm>
          <a:prstGeom prst="rect">
            <a:avLst/>
          </a:prstGeom>
        </p:spPr>
      </p:pic>
      <p:sp>
        <p:nvSpPr>
          <p:cNvPr id="9" name="Text 5"/>
          <p:cNvSpPr/>
          <p:nvPr/>
        </p:nvSpPr>
        <p:spPr>
          <a:xfrm>
            <a:off x="3718203" y="3358991"/>
            <a:ext cx="2160270" cy="269915"/>
          </a:xfrm>
          <a:prstGeom prst="rect">
            <a:avLst/>
          </a:prstGeom>
          <a:noFill/>
          <a:ln/>
        </p:spPr>
        <p:txBody>
          <a:bodyPr wrap="none" rtlCol="0" anchor="t"/>
          <a:lstStyle/>
          <a:p>
            <a:pPr marL="0" indent="0" algn="l">
              <a:lnSpc>
                <a:spcPts val="2126"/>
              </a:lnSpc>
              <a:buNone/>
            </a:pPr>
            <a:r>
              <a:rPr lang="en-US" sz="1701" dirty="0">
                <a:solidFill>
                  <a:srgbClr val="5955EB"/>
                </a:solidFill>
                <a:latin typeface="Libre Baskerville" pitchFamily="34" charset="0"/>
                <a:ea typeface="Libre Baskerville" pitchFamily="34" charset="-122"/>
                <a:cs typeface="Libre Baskerville" pitchFamily="34" charset="-120"/>
              </a:rPr>
              <a:t>Inbox</a:t>
            </a:r>
            <a:endParaRPr lang="en-US" sz="1701" dirty="0"/>
          </a:p>
        </p:txBody>
      </p:sp>
      <p:sp>
        <p:nvSpPr>
          <p:cNvPr id="10" name="Text 6"/>
          <p:cNvSpPr/>
          <p:nvPr/>
        </p:nvSpPr>
        <p:spPr>
          <a:xfrm>
            <a:off x="3718203" y="3732490"/>
            <a:ext cx="8317111" cy="1106329"/>
          </a:xfrm>
          <a:prstGeom prst="rect">
            <a:avLst/>
          </a:prstGeom>
          <a:noFill/>
          <a:ln/>
        </p:spPr>
        <p:txBody>
          <a:bodyPr wrap="square" rtlCol="0" anchor="t"/>
          <a:lstStyle/>
          <a:p>
            <a:pPr marL="0" indent="0" algn="l">
              <a:lnSpc>
                <a:spcPts val="2177"/>
              </a:lnSpc>
              <a:buNone/>
            </a:pPr>
            <a:r>
              <a:rPr lang="en-US" sz="1361" dirty="0">
                <a:solidFill>
                  <a:srgbClr val="49495A"/>
                </a:solidFill>
                <a:latin typeface="Open Sans" pitchFamily="34" charset="0"/>
                <a:ea typeface="Open Sans" pitchFamily="34" charset="-122"/>
                <a:cs typeface="Open Sans" pitchFamily="34" charset="-120"/>
              </a:rPr>
              <a:t>The inbox displays messages and notifications to users. It is an essential part of the communication system within the portal, allowing users to stay informed about the status of their applications and receive important updates from reviewers and administrators. Users can read, delete, or respond to messages, ensuring effective communication.</a:t>
            </a:r>
            <a:endParaRPr lang="en-US" sz="1361" dirty="0"/>
          </a:p>
        </p:txBody>
      </p:sp>
      <p:pic>
        <p:nvPicPr>
          <p:cNvPr id="11" name="Image 2" descr="preencoded.png"/>
          <p:cNvPicPr>
            <a:picLocks noChangeAspect="1"/>
          </p:cNvPicPr>
          <p:nvPr/>
        </p:nvPicPr>
        <p:blipFill>
          <a:blip r:embed="rId5"/>
          <a:stretch>
            <a:fillRect/>
          </a:stretch>
        </p:blipFill>
        <p:spPr>
          <a:xfrm>
            <a:off x="2594967" y="5011579"/>
            <a:ext cx="864037" cy="1825347"/>
          </a:xfrm>
          <a:prstGeom prst="rect">
            <a:avLst/>
          </a:prstGeom>
        </p:spPr>
      </p:pic>
      <p:sp>
        <p:nvSpPr>
          <p:cNvPr id="12" name="Text 7"/>
          <p:cNvSpPr/>
          <p:nvPr/>
        </p:nvSpPr>
        <p:spPr>
          <a:xfrm>
            <a:off x="3718203" y="5184338"/>
            <a:ext cx="2160270" cy="269915"/>
          </a:xfrm>
          <a:prstGeom prst="rect">
            <a:avLst/>
          </a:prstGeom>
          <a:noFill/>
          <a:ln/>
        </p:spPr>
        <p:txBody>
          <a:bodyPr wrap="none" rtlCol="0" anchor="t"/>
          <a:lstStyle/>
          <a:p>
            <a:pPr marL="0" indent="0" algn="l">
              <a:lnSpc>
                <a:spcPts val="2126"/>
              </a:lnSpc>
              <a:buNone/>
            </a:pPr>
            <a:r>
              <a:rPr lang="en-US" sz="1701" dirty="0">
                <a:solidFill>
                  <a:srgbClr val="5955EB"/>
                </a:solidFill>
                <a:latin typeface="Libre Baskerville" pitchFamily="34" charset="0"/>
                <a:ea typeface="Libre Baskerville" pitchFamily="34" charset="-122"/>
                <a:cs typeface="Libre Baskerville" pitchFamily="34" charset="-120"/>
              </a:rPr>
              <a:t>Feedback</a:t>
            </a:r>
            <a:endParaRPr lang="en-US" sz="1701" dirty="0"/>
          </a:p>
        </p:txBody>
      </p:sp>
      <p:sp>
        <p:nvSpPr>
          <p:cNvPr id="13" name="Text 8"/>
          <p:cNvSpPr/>
          <p:nvPr/>
        </p:nvSpPr>
        <p:spPr>
          <a:xfrm>
            <a:off x="3718203" y="5557838"/>
            <a:ext cx="8317111" cy="1106329"/>
          </a:xfrm>
          <a:prstGeom prst="rect">
            <a:avLst/>
          </a:prstGeom>
          <a:noFill/>
          <a:ln/>
        </p:spPr>
        <p:txBody>
          <a:bodyPr wrap="square" rtlCol="0" anchor="t"/>
          <a:lstStyle/>
          <a:p>
            <a:pPr marL="0" indent="0" algn="l">
              <a:lnSpc>
                <a:spcPts val="2177"/>
              </a:lnSpc>
              <a:buNone/>
            </a:pPr>
            <a:r>
              <a:rPr lang="en-US" sz="1361" dirty="0">
                <a:solidFill>
                  <a:srgbClr val="49495A"/>
                </a:solidFill>
                <a:latin typeface="Open Sans" pitchFamily="34" charset="0"/>
                <a:ea typeface="Open Sans" pitchFamily="34" charset="-122"/>
                <a:cs typeface="Open Sans" pitchFamily="34" charset="-120"/>
              </a:rPr>
              <a:t>The feedback module allows users to provide feedback on their experiences with the application process or the seminars they have attended. This feedback is valuable for administrators to understand user experiences and make necessary improvements. Users can also view the feedback they have submitted.</a:t>
            </a:r>
            <a:endParaRPr lang="en-US" sz="1361" dirty="0"/>
          </a:p>
        </p:txBody>
      </p:sp>
      <p:pic>
        <p:nvPicPr>
          <p:cNvPr id="14" name="Image 3" descr="preencoded.png"/>
          <p:cNvPicPr>
            <a:picLocks noChangeAspect="1"/>
          </p:cNvPicPr>
          <p:nvPr/>
        </p:nvPicPr>
        <p:blipFill>
          <a:blip r:embed="rId6"/>
          <a:stretch>
            <a:fillRect/>
          </a:stretch>
        </p:blipFill>
        <p:spPr>
          <a:xfrm>
            <a:off x="2594967" y="6836926"/>
            <a:ext cx="864037" cy="1825347"/>
          </a:xfrm>
          <a:prstGeom prst="rect">
            <a:avLst/>
          </a:prstGeom>
        </p:spPr>
      </p:pic>
      <p:sp>
        <p:nvSpPr>
          <p:cNvPr id="15" name="Text 9"/>
          <p:cNvSpPr/>
          <p:nvPr/>
        </p:nvSpPr>
        <p:spPr>
          <a:xfrm>
            <a:off x="3718203" y="7009686"/>
            <a:ext cx="2160270" cy="269915"/>
          </a:xfrm>
          <a:prstGeom prst="rect">
            <a:avLst/>
          </a:prstGeom>
          <a:noFill/>
          <a:ln/>
        </p:spPr>
        <p:txBody>
          <a:bodyPr wrap="none" rtlCol="0" anchor="t"/>
          <a:lstStyle/>
          <a:p>
            <a:pPr marL="0" indent="0" algn="l">
              <a:lnSpc>
                <a:spcPts val="2126"/>
              </a:lnSpc>
              <a:buNone/>
            </a:pPr>
            <a:r>
              <a:rPr lang="en-US" sz="1701" dirty="0">
                <a:solidFill>
                  <a:srgbClr val="5955EB"/>
                </a:solidFill>
                <a:latin typeface="Libre Baskerville" pitchFamily="34" charset="0"/>
                <a:ea typeface="Libre Baskerville" pitchFamily="34" charset="-122"/>
                <a:cs typeface="Libre Baskerville" pitchFamily="34" charset="-120"/>
              </a:rPr>
              <a:t>Status Tracking</a:t>
            </a:r>
            <a:endParaRPr lang="en-US" sz="1701" dirty="0"/>
          </a:p>
        </p:txBody>
      </p:sp>
      <p:sp>
        <p:nvSpPr>
          <p:cNvPr id="16" name="Text 10"/>
          <p:cNvSpPr/>
          <p:nvPr/>
        </p:nvSpPr>
        <p:spPr>
          <a:xfrm>
            <a:off x="3718203" y="7383185"/>
            <a:ext cx="8317111" cy="1106329"/>
          </a:xfrm>
          <a:prstGeom prst="rect">
            <a:avLst/>
          </a:prstGeom>
          <a:noFill/>
          <a:ln/>
        </p:spPr>
        <p:txBody>
          <a:bodyPr wrap="square" rtlCol="0" anchor="t"/>
          <a:lstStyle/>
          <a:p>
            <a:pPr marL="0" indent="0" algn="l">
              <a:lnSpc>
                <a:spcPts val="2177"/>
              </a:lnSpc>
              <a:buNone/>
            </a:pPr>
            <a:r>
              <a:rPr lang="en-US" sz="1361" dirty="0">
                <a:solidFill>
                  <a:srgbClr val="49495A"/>
                </a:solidFill>
                <a:latin typeface="Open Sans" pitchFamily="34" charset="0"/>
                <a:ea typeface="Open Sans" pitchFamily="34" charset="-122"/>
                <a:cs typeface="Open Sans" pitchFamily="34" charset="-120"/>
              </a:rPr>
              <a:t>The status module allows users to track the progress of their submitted applications. It provides real-time updates on the status, such as pending, approved, or rejected, and any feedback provided by reviewers. This transparency ensures that users are always aware of the current state of their applications.</a:t>
            </a:r>
            <a:endParaRPr lang="en-US" sz="1361" dirty="0"/>
          </a:p>
        </p:txBody>
      </p:sp>
      <p:pic>
        <p:nvPicPr>
          <p:cNvPr id="17" name="Image 4" descr="preencoded.png"/>
          <p:cNvPicPr>
            <a:picLocks noChangeAspect="1"/>
          </p:cNvPicPr>
          <p:nvPr/>
        </p:nvPicPr>
        <p:blipFill>
          <a:blip r:embed="rId7"/>
          <a:stretch>
            <a:fillRect/>
          </a:stretch>
        </p:blipFill>
        <p:spPr>
          <a:xfrm>
            <a:off x="2594967" y="8662273"/>
            <a:ext cx="864037" cy="1825347"/>
          </a:xfrm>
          <a:prstGeom prst="rect">
            <a:avLst/>
          </a:prstGeom>
        </p:spPr>
      </p:pic>
      <p:sp>
        <p:nvSpPr>
          <p:cNvPr id="18" name="Text 11"/>
          <p:cNvSpPr/>
          <p:nvPr/>
        </p:nvSpPr>
        <p:spPr>
          <a:xfrm>
            <a:off x="3718203" y="8835033"/>
            <a:ext cx="2160270" cy="269915"/>
          </a:xfrm>
          <a:prstGeom prst="rect">
            <a:avLst/>
          </a:prstGeom>
          <a:noFill/>
          <a:ln/>
        </p:spPr>
        <p:txBody>
          <a:bodyPr wrap="none" rtlCol="0" anchor="t"/>
          <a:lstStyle/>
          <a:p>
            <a:pPr marL="0" indent="0" algn="l">
              <a:lnSpc>
                <a:spcPts val="2126"/>
              </a:lnSpc>
              <a:buNone/>
            </a:pPr>
            <a:r>
              <a:rPr lang="en-US" sz="1701" dirty="0">
                <a:solidFill>
                  <a:srgbClr val="5955EB"/>
                </a:solidFill>
                <a:latin typeface="Libre Baskerville" pitchFamily="34" charset="0"/>
                <a:ea typeface="Libre Baskerville" pitchFamily="34" charset="-122"/>
                <a:cs typeface="Libre Baskerville" pitchFamily="34" charset="-120"/>
              </a:rPr>
              <a:t>Upload Training</a:t>
            </a:r>
            <a:endParaRPr lang="en-US" sz="1701" dirty="0"/>
          </a:p>
        </p:txBody>
      </p:sp>
      <p:sp>
        <p:nvSpPr>
          <p:cNvPr id="19" name="Text 12"/>
          <p:cNvSpPr/>
          <p:nvPr/>
        </p:nvSpPr>
        <p:spPr>
          <a:xfrm>
            <a:off x="3718203" y="9208532"/>
            <a:ext cx="8317111" cy="1106329"/>
          </a:xfrm>
          <a:prstGeom prst="rect">
            <a:avLst/>
          </a:prstGeom>
          <a:noFill/>
          <a:ln/>
        </p:spPr>
        <p:txBody>
          <a:bodyPr wrap="square" rtlCol="0" anchor="t"/>
          <a:lstStyle/>
          <a:p>
            <a:pPr marL="0" indent="0" algn="l">
              <a:lnSpc>
                <a:spcPts val="2177"/>
              </a:lnSpc>
              <a:buNone/>
            </a:pPr>
            <a:r>
              <a:rPr lang="en-US" sz="1361" dirty="0">
                <a:solidFill>
                  <a:srgbClr val="49495A"/>
                </a:solidFill>
                <a:latin typeface="Open Sans" pitchFamily="34" charset="0"/>
                <a:ea typeface="Open Sans" pitchFamily="34" charset="-122"/>
                <a:cs typeface="Open Sans" pitchFamily="34" charset="-120"/>
              </a:rPr>
              <a:t>The upload training module enables administrators to upload details of upcoming training sessions, seminars, and workshops. This information is then made available to users, who can view and register for these events. The module includes forms for entering details like title, description, and date of the training.</a:t>
            </a:r>
            <a:endParaRPr lang="en-US" sz="1361" dirty="0"/>
          </a:p>
        </p:txBody>
      </p:sp>
      <p:pic>
        <p:nvPicPr>
          <p:cNvPr id="20" name="Image 5" descr="preencoded.png"/>
          <p:cNvPicPr>
            <a:picLocks noChangeAspect="1"/>
          </p:cNvPicPr>
          <p:nvPr/>
        </p:nvPicPr>
        <p:blipFill>
          <a:blip r:embed="rId8"/>
          <a:stretch>
            <a:fillRect/>
          </a:stretch>
        </p:blipFill>
        <p:spPr>
          <a:xfrm>
            <a:off x="2594967" y="10487620"/>
            <a:ext cx="864037" cy="1548765"/>
          </a:xfrm>
          <a:prstGeom prst="rect">
            <a:avLst/>
          </a:prstGeom>
        </p:spPr>
      </p:pic>
      <p:sp>
        <p:nvSpPr>
          <p:cNvPr id="21" name="Text 13"/>
          <p:cNvSpPr/>
          <p:nvPr/>
        </p:nvSpPr>
        <p:spPr>
          <a:xfrm>
            <a:off x="3718203" y="10660380"/>
            <a:ext cx="2160270" cy="269915"/>
          </a:xfrm>
          <a:prstGeom prst="rect">
            <a:avLst/>
          </a:prstGeom>
          <a:noFill/>
          <a:ln/>
        </p:spPr>
        <p:txBody>
          <a:bodyPr wrap="none" rtlCol="0" anchor="t"/>
          <a:lstStyle/>
          <a:p>
            <a:pPr marL="0" indent="0" algn="l">
              <a:lnSpc>
                <a:spcPts val="2126"/>
              </a:lnSpc>
              <a:buNone/>
            </a:pPr>
            <a:r>
              <a:rPr lang="en-US" sz="1701" dirty="0">
                <a:solidFill>
                  <a:srgbClr val="5955EB"/>
                </a:solidFill>
                <a:latin typeface="Libre Baskerville" pitchFamily="34" charset="0"/>
                <a:ea typeface="Libre Baskerville" pitchFamily="34" charset="-122"/>
                <a:cs typeface="Libre Baskerville" pitchFamily="34" charset="-120"/>
              </a:rPr>
              <a:t>View Training</a:t>
            </a:r>
            <a:endParaRPr lang="en-US" sz="1701" dirty="0"/>
          </a:p>
        </p:txBody>
      </p:sp>
      <p:sp>
        <p:nvSpPr>
          <p:cNvPr id="22" name="Text 14"/>
          <p:cNvSpPr/>
          <p:nvPr/>
        </p:nvSpPr>
        <p:spPr>
          <a:xfrm>
            <a:off x="3718203" y="11033879"/>
            <a:ext cx="8317111" cy="829747"/>
          </a:xfrm>
          <a:prstGeom prst="rect">
            <a:avLst/>
          </a:prstGeom>
          <a:noFill/>
          <a:ln/>
        </p:spPr>
        <p:txBody>
          <a:bodyPr wrap="square" rtlCol="0" anchor="t"/>
          <a:lstStyle/>
          <a:p>
            <a:pPr marL="0" indent="0" algn="l">
              <a:lnSpc>
                <a:spcPts val="2177"/>
              </a:lnSpc>
              <a:buNone/>
            </a:pPr>
            <a:r>
              <a:rPr lang="en-US" sz="1361" dirty="0">
                <a:solidFill>
                  <a:srgbClr val="49495A"/>
                </a:solidFill>
                <a:latin typeface="Open Sans" pitchFamily="34" charset="0"/>
                <a:ea typeface="Open Sans" pitchFamily="34" charset="-122"/>
                <a:cs typeface="Open Sans" pitchFamily="34" charset="-120"/>
              </a:rPr>
              <a:t>The view training module allows users to view the details of the trainings they have uploaded or participated in. It fetches training details from the database and displays them in a user-friendly format.</a:t>
            </a:r>
            <a:endParaRPr lang="en-US" sz="1361" dirty="0"/>
          </a:p>
        </p:txBody>
      </p:sp>
      <p:pic>
        <p:nvPicPr>
          <p:cNvPr id="23" name="Image 6" descr="preencoded.png"/>
          <p:cNvPicPr>
            <a:picLocks noChangeAspect="1"/>
          </p:cNvPicPr>
          <p:nvPr/>
        </p:nvPicPr>
        <p:blipFill>
          <a:blip r:embed="rId9"/>
          <a:stretch>
            <a:fillRect/>
          </a:stretch>
        </p:blipFill>
        <p:spPr>
          <a:xfrm>
            <a:off x="2594967" y="12036385"/>
            <a:ext cx="864037" cy="1548765"/>
          </a:xfrm>
          <a:prstGeom prst="rect">
            <a:avLst/>
          </a:prstGeom>
        </p:spPr>
      </p:pic>
      <p:sp>
        <p:nvSpPr>
          <p:cNvPr id="24" name="Text 15"/>
          <p:cNvSpPr/>
          <p:nvPr/>
        </p:nvSpPr>
        <p:spPr>
          <a:xfrm>
            <a:off x="3718203" y="12209145"/>
            <a:ext cx="2160270" cy="269915"/>
          </a:xfrm>
          <a:prstGeom prst="rect">
            <a:avLst/>
          </a:prstGeom>
          <a:noFill/>
          <a:ln/>
        </p:spPr>
        <p:txBody>
          <a:bodyPr wrap="none" rtlCol="0" anchor="t"/>
          <a:lstStyle/>
          <a:p>
            <a:pPr marL="0" indent="0" algn="l">
              <a:lnSpc>
                <a:spcPts val="2126"/>
              </a:lnSpc>
              <a:buNone/>
            </a:pPr>
            <a:r>
              <a:rPr lang="en-US" sz="1701" dirty="0">
                <a:solidFill>
                  <a:srgbClr val="5955EB"/>
                </a:solidFill>
                <a:latin typeface="Libre Baskerville" pitchFamily="34" charset="0"/>
                <a:ea typeface="Libre Baskerville" pitchFamily="34" charset="-122"/>
                <a:cs typeface="Libre Baskerville" pitchFamily="34" charset="-120"/>
              </a:rPr>
              <a:t>Direct Application</a:t>
            </a:r>
            <a:endParaRPr lang="en-US" sz="1701" dirty="0"/>
          </a:p>
        </p:txBody>
      </p:sp>
      <p:sp>
        <p:nvSpPr>
          <p:cNvPr id="25" name="Text 16"/>
          <p:cNvSpPr/>
          <p:nvPr/>
        </p:nvSpPr>
        <p:spPr>
          <a:xfrm>
            <a:off x="3718203" y="12582644"/>
            <a:ext cx="8317111" cy="829747"/>
          </a:xfrm>
          <a:prstGeom prst="rect">
            <a:avLst/>
          </a:prstGeom>
          <a:noFill/>
          <a:ln/>
        </p:spPr>
        <p:txBody>
          <a:bodyPr wrap="square" rtlCol="0" anchor="t"/>
          <a:lstStyle/>
          <a:p>
            <a:pPr marL="0" indent="0" algn="l">
              <a:lnSpc>
                <a:spcPts val="2177"/>
              </a:lnSpc>
              <a:buNone/>
            </a:pPr>
            <a:r>
              <a:rPr lang="en-US" sz="1361" dirty="0">
                <a:solidFill>
                  <a:srgbClr val="49495A"/>
                </a:solidFill>
                <a:latin typeface="Open Sans" pitchFamily="34" charset="0"/>
                <a:ea typeface="Open Sans" pitchFamily="34" charset="-122"/>
                <a:cs typeface="Open Sans" pitchFamily="34" charset="-120"/>
              </a:rPr>
              <a:t>The direct application module allows users to submit direct applications for seminars, workshops, or conferences. It provides a form to input application details and stores them in the database. This module is particularly useful for special cases where immediate approval is required.</a:t>
            </a:r>
            <a:endParaRPr lang="en-US" sz="1361"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24</TotalTime>
  <Words>2348</Words>
  <Application>Microsoft Office PowerPoint</Application>
  <PresentationFormat>Custom</PresentationFormat>
  <Paragraphs>158</Paragraphs>
  <Slides>18</Slides>
  <Notes>11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18</vt:i4>
      </vt:variant>
    </vt:vector>
  </HeadingPairs>
  <TitlesOfParts>
    <vt:vector size="22" baseType="lpstr">
      <vt:lpstr>Arial</vt:lpstr>
      <vt:lpstr>Libre Baskerville</vt:lpstr>
      <vt:lpstr>Open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Suchin Kumar</cp:lastModifiedBy>
  <cp:revision>6</cp:revision>
  <dcterms:created xsi:type="dcterms:W3CDTF">2024-07-01T16:46:01Z</dcterms:created>
  <dcterms:modified xsi:type="dcterms:W3CDTF">2024-07-01T17:19:48Z</dcterms:modified>
</cp:coreProperties>
</file>